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65"/>
  </p:notesMasterIdLst>
  <p:handoutMasterIdLst>
    <p:handoutMasterId r:id="rId66"/>
  </p:handoutMasterIdLst>
  <p:sldIdLst>
    <p:sldId id="322" r:id="rId2"/>
    <p:sldId id="256" r:id="rId3"/>
    <p:sldId id="262" r:id="rId4"/>
    <p:sldId id="269" r:id="rId5"/>
    <p:sldId id="324" r:id="rId6"/>
    <p:sldId id="272" r:id="rId7"/>
    <p:sldId id="325" r:id="rId8"/>
    <p:sldId id="285" r:id="rId9"/>
    <p:sldId id="326" r:id="rId10"/>
    <p:sldId id="274" r:id="rId11"/>
    <p:sldId id="327" r:id="rId12"/>
    <p:sldId id="275" r:id="rId13"/>
    <p:sldId id="276" r:id="rId14"/>
    <p:sldId id="277" r:id="rId15"/>
    <p:sldId id="278" r:id="rId16"/>
    <p:sldId id="280" r:id="rId17"/>
    <p:sldId id="279" r:id="rId18"/>
    <p:sldId id="283" r:id="rId19"/>
    <p:sldId id="287" r:id="rId20"/>
    <p:sldId id="323" r:id="rId21"/>
    <p:sldId id="329" r:id="rId22"/>
    <p:sldId id="295" r:id="rId23"/>
    <p:sldId id="288" r:id="rId24"/>
    <p:sldId id="294" r:id="rId25"/>
    <p:sldId id="290" r:id="rId26"/>
    <p:sldId id="289" r:id="rId27"/>
    <p:sldId id="291" r:id="rId28"/>
    <p:sldId id="336" r:id="rId29"/>
    <p:sldId id="333" r:id="rId30"/>
    <p:sldId id="334" r:id="rId31"/>
    <p:sldId id="335" r:id="rId32"/>
    <p:sldId id="337" r:id="rId33"/>
    <p:sldId id="328" r:id="rId34"/>
    <p:sldId id="293" r:id="rId35"/>
    <p:sldId id="331"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30" r:id="rId58"/>
    <p:sldId id="320" r:id="rId59"/>
    <p:sldId id="319" r:id="rId60"/>
    <p:sldId id="318" r:id="rId61"/>
    <p:sldId id="270" r:id="rId62"/>
    <p:sldId id="286" r:id="rId63"/>
    <p:sldId id="32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5" autoAdjust="0"/>
    <p:restoredTop sz="94631" autoAdjust="0"/>
  </p:normalViewPr>
  <p:slideViewPr>
    <p:cSldViewPr>
      <p:cViewPr varScale="1">
        <p:scale>
          <a:sx n="76" d="100"/>
          <a:sy n="76" d="100"/>
        </p:scale>
        <p:origin x="970" y="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0" d="100"/>
          <a:sy n="50" d="100"/>
        </p:scale>
        <p:origin x="-87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am kassem" userId="e73bc0a8cdc11d45" providerId="LiveId" clId="{259ABDA9-9D46-4B62-8AF0-7F63DD33FEC8}"/>
    <pc:docChg chg="delSld">
      <pc:chgData name="weam kassem" userId="e73bc0a8cdc11d45" providerId="LiveId" clId="{259ABDA9-9D46-4B62-8AF0-7F63DD33FEC8}" dt="2024-12-14T12:12:24.261" v="0" actId="2696"/>
      <pc:docMkLst>
        <pc:docMk/>
      </pc:docMkLst>
      <pc:sldChg chg="del">
        <pc:chgData name="weam kassem" userId="e73bc0a8cdc11d45" providerId="LiveId" clId="{259ABDA9-9D46-4B62-8AF0-7F63DD33FEC8}" dt="2024-12-14T12:12:24.261" v="0" actId="2696"/>
        <pc:sldMkLst>
          <pc:docMk/>
          <pc:sldMk cId="2455298132" sldId="31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0C7EE1-1654-4DB1-AB54-35B2329A4D36}" type="doc">
      <dgm:prSet loTypeId="urn:microsoft.com/office/officeart/2005/8/layout/chevron1" loCatId="process" qsTypeId="urn:microsoft.com/office/officeart/2005/8/quickstyle/3d9" qsCatId="3D" csTypeId="urn:microsoft.com/office/officeart/2005/8/colors/colorful4" csCatId="colorful" phldr="1"/>
      <dgm:spPr/>
      <dgm:t>
        <a:bodyPr/>
        <a:lstStyle/>
        <a:p>
          <a:pPr rtl="1"/>
          <a:endParaRPr lang="ar-EG"/>
        </a:p>
      </dgm:t>
    </dgm:pt>
    <dgm:pt modelId="{2A1C9D4D-758D-4B95-BF70-8D74B5D10CA4}">
      <dgm:prSet/>
      <dgm:spPr>
        <a:solidFill>
          <a:schemeClr val="tx1"/>
        </a:solidFill>
      </dgm:spPr>
      <dgm:t>
        <a:bodyPr/>
        <a:lstStyle/>
        <a:p>
          <a:pPr rtl="0"/>
          <a:r>
            <a:rPr lang="en-US" dirty="0"/>
            <a:t>ANY</a:t>
          </a:r>
          <a:endParaRPr lang="ar-EG" dirty="0"/>
        </a:p>
      </dgm:t>
    </dgm:pt>
    <dgm:pt modelId="{8ACC1CCF-A3FB-4D32-86B7-ADD285378922}" type="parTrans" cxnId="{57840E51-696F-406B-B631-63AB490581B9}">
      <dgm:prSet/>
      <dgm:spPr/>
      <dgm:t>
        <a:bodyPr/>
        <a:lstStyle/>
        <a:p>
          <a:pPr rtl="1"/>
          <a:endParaRPr lang="ar-EG"/>
        </a:p>
      </dgm:t>
    </dgm:pt>
    <dgm:pt modelId="{02488617-5D5E-4284-AC01-5394AB9ABC3A}" type="sibTrans" cxnId="{57840E51-696F-406B-B631-63AB490581B9}">
      <dgm:prSet/>
      <dgm:spPr/>
      <dgm:t>
        <a:bodyPr/>
        <a:lstStyle/>
        <a:p>
          <a:pPr rtl="1"/>
          <a:endParaRPr lang="ar-EG"/>
        </a:p>
      </dgm:t>
    </dgm:pt>
    <dgm:pt modelId="{39DD6786-F572-466C-89CC-E864F22133D1}">
      <dgm:prSet/>
      <dgm:spPr/>
      <dgm:t>
        <a:bodyPr/>
        <a:lstStyle/>
        <a:p>
          <a:pPr rtl="0"/>
          <a:r>
            <a:rPr lang="en-US" dirty="0"/>
            <a:t>QUESTIONS?</a:t>
          </a:r>
          <a:endParaRPr lang="ar-EG" dirty="0"/>
        </a:p>
      </dgm:t>
    </dgm:pt>
    <dgm:pt modelId="{5A61CFA4-479E-4FDC-A2D7-EFA5B5D02124}" type="parTrans" cxnId="{329ADCA0-993E-4B2F-B8D1-5F51222D9F40}">
      <dgm:prSet/>
      <dgm:spPr/>
      <dgm:t>
        <a:bodyPr/>
        <a:lstStyle/>
        <a:p>
          <a:pPr rtl="1"/>
          <a:endParaRPr lang="ar-EG"/>
        </a:p>
      </dgm:t>
    </dgm:pt>
    <dgm:pt modelId="{049D1B61-85A3-4253-BC9B-DE34A64DBC00}" type="sibTrans" cxnId="{329ADCA0-993E-4B2F-B8D1-5F51222D9F40}">
      <dgm:prSet/>
      <dgm:spPr/>
      <dgm:t>
        <a:bodyPr/>
        <a:lstStyle/>
        <a:p>
          <a:pPr rtl="1"/>
          <a:endParaRPr lang="ar-EG"/>
        </a:p>
      </dgm:t>
    </dgm:pt>
    <dgm:pt modelId="{A47112D0-AC24-4E03-9029-4C9913CF3C7E}" type="pres">
      <dgm:prSet presAssocID="{C80C7EE1-1654-4DB1-AB54-35B2329A4D36}" presName="Name0" presStyleCnt="0">
        <dgm:presLayoutVars>
          <dgm:dir/>
          <dgm:animLvl val="lvl"/>
          <dgm:resizeHandles val="exact"/>
        </dgm:presLayoutVars>
      </dgm:prSet>
      <dgm:spPr/>
    </dgm:pt>
    <dgm:pt modelId="{C154747F-239A-49DB-A3D9-70EF32D32EC3}" type="pres">
      <dgm:prSet presAssocID="{2A1C9D4D-758D-4B95-BF70-8D74B5D10CA4}" presName="parTxOnly" presStyleLbl="node1" presStyleIdx="0" presStyleCnt="2" custLinFactNeighborX="-1673" custLinFactNeighborY="-68995">
        <dgm:presLayoutVars>
          <dgm:chMax val="0"/>
          <dgm:chPref val="0"/>
          <dgm:bulletEnabled val="1"/>
        </dgm:presLayoutVars>
      </dgm:prSet>
      <dgm:spPr/>
    </dgm:pt>
    <dgm:pt modelId="{504D8E7C-D7A9-4CB0-B2BC-193E98E26030}" type="pres">
      <dgm:prSet presAssocID="{02488617-5D5E-4284-AC01-5394AB9ABC3A}" presName="parTxOnlySpace" presStyleCnt="0"/>
      <dgm:spPr/>
    </dgm:pt>
    <dgm:pt modelId="{5C6B02C2-CEA4-4755-9041-2749B7F8CE6A}" type="pres">
      <dgm:prSet presAssocID="{39DD6786-F572-466C-89CC-E864F22133D1}" presName="parTxOnly" presStyleLbl="node1" presStyleIdx="1" presStyleCnt="2" custLinFactNeighborX="-18962" custLinFactNeighborY="54993">
        <dgm:presLayoutVars>
          <dgm:chMax val="0"/>
          <dgm:chPref val="0"/>
          <dgm:bulletEnabled val="1"/>
        </dgm:presLayoutVars>
      </dgm:prSet>
      <dgm:spPr/>
    </dgm:pt>
  </dgm:ptLst>
  <dgm:cxnLst>
    <dgm:cxn modelId="{EE0EA522-C62C-4766-813E-0E217882DD82}" type="presOf" srcId="{C80C7EE1-1654-4DB1-AB54-35B2329A4D36}" destId="{A47112D0-AC24-4E03-9029-4C9913CF3C7E}" srcOrd="0" destOrd="0" presId="urn:microsoft.com/office/officeart/2005/8/layout/chevron1"/>
    <dgm:cxn modelId="{57840E51-696F-406B-B631-63AB490581B9}" srcId="{C80C7EE1-1654-4DB1-AB54-35B2329A4D36}" destId="{2A1C9D4D-758D-4B95-BF70-8D74B5D10CA4}" srcOrd="0" destOrd="0" parTransId="{8ACC1CCF-A3FB-4D32-86B7-ADD285378922}" sibTransId="{02488617-5D5E-4284-AC01-5394AB9ABC3A}"/>
    <dgm:cxn modelId="{2B5E7887-FD37-432E-A65C-76FECB7BF526}" type="presOf" srcId="{2A1C9D4D-758D-4B95-BF70-8D74B5D10CA4}" destId="{C154747F-239A-49DB-A3D9-70EF32D32EC3}" srcOrd="0" destOrd="0" presId="urn:microsoft.com/office/officeart/2005/8/layout/chevron1"/>
    <dgm:cxn modelId="{329ADCA0-993E-4B2F-B8D1-5F51222D9F40}" srcId="{C80C7EE1-1654-4DB1-AB54-35B2329A4D36}" destId="{39DD6786-F572-466C-89CC-E864F22133D1}" srcOrd="1" destOrd="0" parTransId="{5A61CFA4-479E-4FDC-A2D7-EFA5B5D02124}" sibTransId="{049D1B61-85A3-4253-BC9B-DE34A64DBC00}"/>
    <dgm:cxn modelId="{7FC6DEA4-C2BA-44B7-B1A3-8F70EF6032FD}" type="presOf" srcId="{39DD6786-F572-466C-89CC-E864F22133D1}" destId="{5C6B02C2-CEA4-4755-9041-2749B7F8CE6A}" srcOrd="0" destOrd="0" presId="urn:microsoft.com/office/officeart/2005/8/layout/chevron1"/>
    <dgm:cxn modelId="{C21C000F-0E69-4C57-BB68-3F1C73127691}" type="presParOf" srcId="{A47112D0-AC24-4E03-9029-4C9913CF3C7E}" destId="{C154747F-239A-49DB-A3D9-70EF32D32EC3}" srcOrd="0" destOrd="0" presId="urn:microsoft.com/office/officeart/2005/8/layout/chevron1"/>
    <dgm:cxn modelId="{025127F4-608B-4269-BC13-54F6A3524920}" type="presParOf" srcId="{A47112D0-AC24-4E03-9029-4C9913CF3C7E}" destId="{504D8E7C-D7A9-4CB0-B2BC-193E98E26030}" srcOrd="1" destOrd="0" presId="urn:microsoft.com/office/officeart/2005/8/layout/chevron1"/>
    <dgm:cxn modelId="{AA425BE2-D87A-47ED-B372-C238C35052FF}" type="presParOf" srcId="{A47112D0-AC24-4E03-9029-4C9913CF3C7E}" destId="{5C6B02C2-CEA4-4755-9041-2749B7F8CE6A}"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4747F-239A-49DB-A3D9-70EF32D32EC3}">
      <dsp:nvSpPr>
        <dsp:cNvPr id="0" name=""/>
        <dsp:cNvSpPr/>
      </dsp:nvSpPr>
      <dsp:spPr>
        <a:xfrm>
          <a:off x="0" y="0"/>
          <a:ext cx="5564832" cy="2225932"/>
        </a:xfrm>
        <a:prstGeom prst="chevron">
          <a:avLst/>
        </a:prstGeom>
        <a:solidFill>
          <a:schemeClr val="tx1"/>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84023" tIns="61341" rIns="61341" bIns="61341" numCol="1" spcCol="1270" anchor="ctr" anchorCtr="0">
          <a:noAutofit/>
          <a:sp3d extrusionH="28000" prstMaterial="matte"/>
        </a:bodyPr>
        <a:lstStyle/>
        <a:p>
          <a:pPr marL="0" lvl="0" indent="0" algn="ctr" defTabSz="2044700" rtl="0">
            <a:lnSpc>
              <a:spcPct val="90000"/>
            </a:lnSpc>
            <a:spcBef>
              <a:spcPct val="0"/>
            </a:spcBef>
            <a:spcAft>
              <a:spcPct val="35000"/>
            </a:spcAft>
            <a:buNone/>
          </a:pPr>
          <a:r>
            <a:rPr lang="en-US" sz="4600" kern="1200" dirty="0"/>
            <a:t>ANY</a:t>
          </a:r>
          <a:endParaRPr lang="ar-EG" sz="4600" kern="1200" dirty="0"/>
        </a:p>
      </dsp:txBody>
      <dsp:txXfrm>
        <a:off x="1112966" y="0"/>
        <a:ext cx="3338900" cy="2225932"/>
      </dsp:txXfrm>
    </dsp:sp>
    <dsp:sp modelId="{5C6B02C2-CEA4-4755-9041-2749B7F8CE6A}">
      <dsp:nvSpPr>
        <dsp:cNvPr id="0" name=""/>
        <dsp:cNvSpPr/>
      </dsp:nvSpPr>
      <dsp:spPr>
        <a:xfrm>
          <a:off x="4912138" y="2473340"/>
          <a:ext cx="5564832" cy="2225932"/>
        </a:xfrm>
        <a:prstGeom prst="chevron">
          <a:avLst/>
        </a:prstGeom>
        <a:solidFill>
          <a:schemeClr val="accent4">
            <a:hueOff val="9800891"/>
            <a:satOff val="-40777"/>
            <a:lumOff val="9608"/>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84023" tIns="61341" rIns="61341" bIns="61341" numCol="1" spcCol="1270" anchor="ctr" anchorCtr="0">
          <a:noAutofit/>
          <a:sp3d extrusionH="28000" prstMaterial="matte"/>
        </a:bodyPr>
        <a:lstStyle/>
        <a:p>
          <a:pPr marL="0" lvl="0" indent="0" algn="ctr" defTabSz="2044700" rtl="0">
            <a:lnSpc>
              <a:spcPct val="90000"/>
            </a:lnSpc>
            <a:spcBef>
              <a:spcPct val="0"/>
            </a:spcBef>
            <a:spcAft>
              <a:spcPct val="35000"/>
            </a:spcAft>
            <a:buNone/>
          </a:pPr>
          <a:r>
            <a:rPr lang="en-US" sz="4600" kern="1200" dirty="0"/>
            <a:t>QUESTIONS?</a:t>
          </a:r>
          <a:endParaRPr lang="ar-EG" sz="4600" kern="1200" dirty="0"/>
        </a:p>
      </dsp:txBody>
      <dsp:txXfrm>
        <a:off x="6025104" y="2473340"/>
        <a:ext cx="3338900" cy="222593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r>
              <a:rPr lang="en-US" dirty="0"/>
              <a:t>Face Recognition Attendance System</a:t>
            </a:r>
            <a:endParaRPr lang="ar-EG"/>
          </a:p>
        </p:txBody>
      </p:sp>
      <p:sp>
        <p:nvSpPr>
          <p:cNvPr id="3" name="Date Placeholder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6E2C5EA1-F66C-4C3B-A6AB-990591C8F136}" type="datetimeFigureOut">
              <a:rPr lang="ar-EG" smtClean="0"/>
              <a:t>13/06/1446</a:t>
            </a:fld>
            <a:endParaRPr lang="ar-EG"/>
          </a:p>
        </p:txBody>
      </p:sp>
      <p:sp>
        <p:nvSpPr>
          <p:cNvPr id="4" name="Footer Placeholder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EG"/>
          </a:p>
        </p:txBody>
      </p:sp>
      <p:sp>
        <p:nvSpPr>
          <p:cNvPr id="5" name="Slide Number Placeholder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D67996EE-B06F-45EB-B144-DB7E153633C4}" type="slidenum">
              <a:rPr lang="ar-EG" smtClean="0"/>
              <a:t>‹#›</a:t>
            </a:fld>
            <a:endParaRPr lang="ar-EG"/>
          </a:p>
        </p:txBody>
      </p:sp>
    </p:spTree>
    <p:extLst>
      <p:ext uri="{BB962C8B-B14F-4D97-AF65-F5344CB8AC3E}">
        <p14:creationId xmlns:p14="http://schemas.microsoft.com/office/powerpoint/2010/main" val="386103067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r>
              <a:rPr lang="en-US" dirty="0"/>
              <a:t>Face Recognition Attendance System</a:t>
            </a:r>
            <a:endParaRPr lang="ar-EG" dirty="0"/>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DF7859ED-F8AD-4B7B-88F7-1F41378068E1}" type="datetimeFigureOut">
              <a:rPr lang="ar-EG" smtClean="0"/>
              <a:t>13/06/1446</a:t>
            </a:fld>
            <a:endParaRPr lang="ar-EG"/>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endParaRPr lang="ar-E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EG"/>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031DEDF5-1062-4B32-B69E-D48AEA6763F8}" type="slidenum">
              <a:rPr lang="ar-EG" smtClean="0"/>
              <a:t>‹#›</a:t>
            </a:fld>
            <a:endParaRPr lang="ar-EG"/>
          </a:p>
        </p:txBody>
      </p:sp>
    </p:spTree>
    <p:extLst>
      <p:ext uri="{BB962C8B-B14F-4D97-AF65-F5344CB8AC3E}">
        <p14:creationId xmlns:p14="http://schemas.microsoft.com/office/powerpoint/2010/main" val="342714851"/>
      </p:ext>
    </p:extLst>
  </p:cSld>
  <p:clrMap bg1="lt1" tx1="dk1" bg2="lt2" tx2="dk2" accent1="accent1" accent2="accent2" accent3="accent3" accent4="accent4" accent5="accent5" accent6="accent6" hlink="hlink" folHlink="folHlink"/>
  <p:hf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031DEDF5-1062-4B32-B69E-D48AEA6763F8}" type="slidenum">
              <a:rPr lang="ar-EG" smtClean="0"/>
              <a:t>2</a:t>
            </a:fld>
            <a:endParaRPr lang="ar-EG"/>
          </a:p>
        </p:txBody>
      </p:sp>
      <p:sp>
        <p:nvSpPr>
          <p:cNvPr id="5" name="Header Placeholder 4"/>
          <p:cNvSpPr>
            <a:spLocks noGrp="1"/>
          </p:cNvSpPr>
          <p:nvPr>
            <p:ph type="hdr" sz="quarter" idx="11"/>
          </p:nvPr>
        </p:nvSpPr>
        <p:spPr/>
        <p:txBody>
          <a:bodyPr/>
          <a:lstStyle/>
          <a:p>
            <a:r>
              <a:rPr lang="en-US"/>
              <a:t>Face Recognition Attendance System</a:t>
            </a:r>
            <a:endParaRPr lang="ar-EG"/>
          </a:p>
        </p:txBody>
      </p:sp>
    </p:spTree>
    <p:extLst>
      <p:ext uri="{BB962C8B-B14F-4D97-AF65-F5344CB8AC3E}">
        <p14:creationId xmlns:p14="http://schemas.microsoft.com/office/powerpoint/2010/main" val="1449380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467B-E11C-DD9C-9D3F-DC98EB67DC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4B844C-568C-45A3-EB81-B7EE86C083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3B4C5D-FCF5-A29B-E287-E96AB9857428}"/>
              </a:ext>
            </a:extLst>
          </p:cNvPr>
          <p:cNvSpPr>
            <a:spLocks noGrp="1"/>
          </p:cNvSpPr>
          <p:nvPr>
            <p:ph type="dt" sz="half" idx="10"/>
          </p:nvPr>
        </p:nvSpPr>
        <p:spPr/>
        <p:txBody>
          <a:bodyPr/>
          <a:lstStyle/>
          <a:p>
            <a:fld id="{BEB1AA1A-448A-4AC0-BB59-CF91CCE39DC9}" type="datetime1">
              <a:rPr lang="en-US" smtClean="0"/>
              <a:t>12/14/2024</a:t>
            </a:fld>
            <a:endParaRPr lang="en-US" dirty="0"/>
          </a:p>
        </p:txBody>
      </p:sp>
      <p:sp>
        <p:nvSpPr>
          <p:cNvPr id="5" name="Footer Placeholder 4">
            <a:extLst>
              <a:ext uri="{FF2B5EF4-FFF2-40B4-BE49-F238E27FC236}">
                <a16:creationId xmlns:a16="http://schemas.microsoft.com/office/drawing/2014/main" id="{5F9CB22B-5D77-3253-64AE-2B57B419A0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A7D2CA-967C-1956-CE30-D15204D2847A}"/>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6713260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794D7-2438-3AC2-4B31-18110B0108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0AE83B-6364-FB8E-B0DD-5321B8193E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F490F-8C23-4E55-FE5A-2EC1C6257EC6}"/>
              </a:ext>
            </a:extLst>
          </p:cNvPr>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5" name="Footer Placeholder 4">
            <a:extLst>
              <a:ext uri="{FF2B5EF4-FFF2-40B4-BE49-F238E27FC236}">
                <a16:creationId xmlns:a16="http://schemas.microsoft.com/office/drawing/2014/main" id="{F4856936-F96F-B23A-7B39-5A742628ED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CA7C2C-CBCE-BCE9-BEA2-7624FC54F74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695939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2892E3-6AA4-D4F2-775E-3AFA7C0891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C3D35D-91E8-608B-EA76-80C85354E3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E5300-37FC-17BA-45DD-3AAFC591B22C}"/>
              </a:ext>
            </a:extLst>
          </p:cNvPr>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5" name="Footer Placeholder 4">
            <a:extLst>
              <a:ext uri="{FF2B5EF4-FFF2-40B4-BE49-F238E27FC236}">
                <a16:creationId xmlns:a16="http://schemas.microsoft.com/office/drawing/2014/main" id="{0F4EE2A5-B1E9-1E10-A93A-13E37D7D1D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4A88DA-311C-2352-20C5-79C4FDC45DF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540369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378C-1343-FA84-E409-A086529D0E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C8BB02-D5CA-6E7C-3E37-59C0F9AD9D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21E4F-544E-E72A-8973-7CB1730CCA17}"/>
              </a:ext>
            </a:extLst>
          </p:cNvPr>
          <p:cNvSpPr>
            <a:spLocks noGrp="1"/>
          </p:cNvSpPr>
          <p:nvPr>
            <p:ph type="dt" sz="half" idx="10"/>
          </p:nvPr>
        </p:nvSpPr>
        <p:spPr/>
        <p:txBody>
          <a:bodyPr/>
          <a:lstStyle/>
          <a:p>
            <a:fld id="{AC738A99-9502-4A90-9ABC-C1F69F4991C5}" type="datetime1">
              <a:rPr lang="en-US" smtClean="0"/>
              <a:t>12/14/2024</a:t>
            </a:fld>
            <a:endParaRPr lang="en-US" dirty="0"/>
          </a:p>
        </p:txBody>
      </p:sp>
      <p:sp>
        <p:nvSpPr>
          <p:cNvPr id="5" name="Footer Placeholder 4">
            <a:extLst>
              <a:ext uri="{FF2B5EF4-FFF2-40B4-BE49-F238E27FC236}">
                <a16:creationId xmlns:a16="http://schemas.microsoft.com/office/drawing/2014/main" id="{AF8CA34F-2D2B-E615-BAA0-EDA0384452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2C1D74-87D3-594B-946B-2DAE4774D12F}"/>
              </a:ext>
            </a:extLst>
          </p:cNvPr>
          <p:cNvSpPr>
            <a:spLocks noGrp="1"/>
          </p:cNvSpPr>
          <p:nvPr>
            <p:ph type="sldNum" sz="quarter" idx="12"/>
          </p:nvPr>
        </p:nvSpPr>
        <p:spPr/>
        <p:txBody>
          <a:bodyPr/>
          <a:lstStyle/>
          <a:p>
            <a:fld id="{B6F15528-21DE-4FAA-801E-634DDDAF4B2B}" type="slidenum">
              <a:rPr lang="en-US" smtClean="0"/>
              <a:pPr/>
              <a:t>‹#›</a:t>
            </a:fld>
            <a:endParaRPr lang="en-US" dirty="0"/>
          </a:p>
        </p:txBody>
      </p:sp>
      <p:pic>
        <p:nvPicPr>
          <p:cNvPr id="7" name="Picture 6" descr="3D art of a person">
            <a:extLst>
              <a:ext uri="{FF2B5EF4-FFF2-40B4-BE49-F238E27FC236}">
                <a16:creationId xmlns:a16="http://schemas.microsoft.com/office/drawing/2014/main" id="{16776013-AEB6-64F1-1090-50997F9E54E4}"/>
              </a:ext>
            </a:extLst>
          </p:cNvPr>
          <p:cNvPicPr>
            <a:picLocks noChangeAspect="1"/>
          </p:cNvPicPr>
          <p:nvPr userDrawn="1"/>
        </p:nvPicPr>
        <p:blipFill>
          <a:blip r:embed="rId2">
            <a:lum bright="70000" contrast="-70000"/>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rcRect t="18835" b="24915"/>
          <a:stretch/>
        </p:blipFill>
        <p:spPr>
          <a:xfrm>
            <a:off x="-2031998" y="10"/>
            <a:ext cx="16255999" cy="685799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834541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1E8A-8CC9-0CE1-B2E2-65BDA159C3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2A9B84-8836-80F1-CE1A-57D8CBE0C8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5B5178-2B08-BCAC-4BCF-B352AE0E3CDD}"/>
              </a:ext>
            </a:extLst>
          </p:cNvPr>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5" name="Footer Placeholder 4">
            <a:extLst>
              <a:ext uri="{FF2B5EF4-FFF2-40B4-BE49-F238E27FC236}">
                <a16:creationId xmlns:a16="http://schemas.microsoft.com/office/drawing/2014/main" id="{F8C0ED30-F81F-488D-6228-2010F042A7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6BC63-3130-34FC-56DB-BB1E47462C0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363646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3710-E5F8-3913-20F5-785306790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BAD9ED-E42A-F25E-A823-D49CF7A928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B0A554-A540-DB97-962E-8CC1DF1FF8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96B6CA-E021-BAE9-6906-ADF79A7759D9}"/>
              </a:ext>
            </a:extLst>
          </p:cNvPr>
          <p:cNvSpPr>
            <a:spLocks noGrp="1"/>
          </p:cNvSpPr>
          <p:nvPr>
            <p:ph type="dt" sz="half" idx="10"/>
          </p:nvPr>
        </p:nvSpPr>
        <p:spPr/>
        <p:txBody>
          <a:bodyPr/>
          <a:lstStyle/>
          <a:p>
            <a:fld id="{05BFA754-D5C3-4E66-96A6-867B257F58DC}" type="datetimeFigureOut">
              <a:rPr lang="en-US" smtClean="0"/>
              <a:t>12/14/2024</a:t>
            </a:fld>
            <a:endParaRPr lang="en-US" dirty="0"/>
          </a:p>
        </p:txBody>
      </p:sp>
      <p:sp>
        <p:nvSpPr>
          <p:cNvPr id="6" name="Footer Placeholder 5">
            <a:extLst>
              <a:ext uri="{FF2B5EF4-FFF2-40B4-BE49-F238E27FC236}">
                <a16:creationId xmlns:a16="http://schemas.microsoft.com/office/drawing/2014/main" id="{0A2D958B-D12A-734E-9D00-022F92EFBC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50A27D-DE6B-D20A-DC00-4FEA71D0AC95}"/>
              </a:ext>
            </a:extLst>
          </p:cNvPr>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26218319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1DBB-E9C3-F12C-B693-47339445B6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6832CD-2EBB-42F2-71FC-824A75F282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1D15E5-A785-0536-30EF-C826C12E7B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6802BF-4397-72EE-2E00-5AED49D29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BCEFB5-597D-3700-64F3-D666AA7458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934BA4-8B1D-8624-AC06-A567B0292702}"/>
              </a:ext>
            </a:extLst>
          </p:cNvPr>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8" name="Footer Placeholder 7">
            <a:extLst>
              <a:ext uri="{FF2B5EF4-FFF2-40B4-BE49-F238E27FC236}">
                <a16:creationId xmlns:a16="http://schemas.microsoft.com/office/drawing/2014/main" id="{358749DB-9CC8-C586-73DD-5CE25422D6E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1C70208-54F5-DB57-0F04-1A52A01827A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077138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A96C3-2BAA-15F2-D5C4-002301C3F6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EFF32B-E3DF-1F08-991E-2084C4F3005C}"/>
              </a:ext>
            </a:extLst>
          </p:cNvPr>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4" name="Footer Placeholder 3">
            <a:extLst>
              <a:ext uri="{FF2B5EF4-FFF2-40B4-BE49-F238E27FC236}">
                <a16:creationId xmlns:a16="http://schemas.microsoft.com/office/drawing/2014/main" id="{EFFDBFCF-253C-2897-195C-C32FAFBA01D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C22671-D5D4-287D-CB22-37CCF655B77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93192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D00EAE-5BFC-0330-09FD-43F93C360C0F}"/>
              </a:ext>
            </a:extLst>
          </p:cNvPr>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3" name="Footer Placeholder 2">
            <a:extLst>
              <a:ext uri="{FF2B5EF4-FFF2-40B4-BE49-F238E27FC236}">
                <a16:creationId xmlns:a16="http://schemas.microsoft.com/office/drawing/2014/main" id="{EED825ED-E3CD-E2D3-A993-0A87DC93FE6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944AF72-63AD-6955-AC89-65B8FFF9099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831855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04E2-EF8B-CD2D-153F-0D6FA529A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F17A94-D03E-9D46-B905-C6F64F574B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1B3F2B-FCF8-0C04-5C2B-315A7BCC3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30B8C-3CCA-B967-DCEE-AA46D4A75913}"/>
              </a:ext>
            </a:extLst>
          </p:cNvPr>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6" name="Footer Placeholder 5">
            <a:extLst>
              <a:ext uri="{FF2B5EF4-FFF2-40B4-BE49-F238E27FC236}">
                <a16:creationId xmlns:a16="http://schemas.microsoft.com/office/drawing/2014/main" id="{EDCC3E30-7874-BF91-D947-E811471B929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67A731-634D-CCDF-0E6F-768D5C20EA3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362989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EB82-A25B-DEE5-F6FB-FE6FFDCA82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1EEBFC-3576-2EEF-2BBA-EE37C86896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B2A5C3-5C5B-C1A3-CDE9-7408EE96C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2B02E3-0512-FC86-1CDE-5B326511EBCA}"/>
              </a:ext>
            </a:extLst>
          </p:cNvPr>
          <p:cNvSpPr>
            <a:spLocks noGrp="1"/>
          </p:cNvSpPr>
          <p:nvPr>
            <p:ph type="dt" sz="half" idx="10"/>
          </p:nvPr>
        </p:nvSpPr>
        <p:spPr/>
        <p:txBody>
          <a:bodyPr/>
          <a:lstStyle/>
          <a:p>
            <a:fld id="{B61BEF0D-F0BB-DE4B-95CE-6DB70DBA9567}" type="datetimeFigureOut">
              <a:rPr lang="en-US" smtClean="0"/>
              <a:pPr/>
              <a:t>12/14/2024</a:t>
            </a:fld>
            <a:endParaRPr lang="en-US" dirty="0"/>
          </a:p>
        </p:txBody>
      </p:sp>
      <p:sp>
        <p:nvSpPr>
          <p:cNvPr id="6" name="Footer Placeholder 5">
            <a:extLst>
              <a:ext uri="{FF2B5EF4-FFF2-40B4-BE49-F238E27FC236}">
                <a16:creationId xmlns:a16="http://schemas.microsoft.com/office/drawing/2014/main" id="{CE117E63-BDE6-C52C-A20D-7CC049AE59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6F4184-3CA5-DEFE-8B47-96A3A82B7C3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921423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4BE4A-A1BD-9B4F-193C-C59318457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69003F-EC89-4D1F-0261-A8B1E16674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E455F-28C8-2129-337F-05EE9FE3B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12/14/2024</a:t>
            </a:fld>
            <a:endParaRPr lang="en-US" dirty="0"/>
          </a:p>
        </p:txBody>
      </p:sp>
      <p:sp>
        <p:nvSpPr>
          <p:cNvPr id="5" name="Footer Placeholder 4">
            <a:extLst>
              <a:ext uri="{FF2B5EF4-FFF2-40B4-BE49-F238E27FC236}">
                <a16:creationId xmlns:a16="http://schemas.microsoft.com/office/drawing/2014/main" id="{8460CD44-0A20-F097-2054-ABBA2460AB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6352D7B-F6B6-8297-25A7-79FC6FAD24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pic>
        <p:nvPicPr>
          <p:cNvPr id="7" name="Picture 6" descr="3D art of a person">
            <a:extLst>
              <a:ext uri="{FF2B5EF4-FFF2-40B4-BE49-F238E27FC236}">
                <a16:creationId xmlns:a16="http://schemas.microsoft.com/office/drawing/2014/main" id="{330FEB9E-3D25-A566-CE8A-5AEE8B024A04}"/>
              </a:ext>
            </a:extLst>
          </p:cNvPr>
          <p:cNvPicPr>
            <a:picLocks noChangeAspect="1"/>
          </p:cNvPicPr>
          <p:nvPr userDrawn="1"/>
        </p:nvPicPr>
        <p:blipFill>
          <a:blip r:embed="rId13">
            <a:lum bright="70000" contrast="-70000"/>
            <a:extLst>
              <a:ext uri="{BEBA8EAE-BF5A-486C-A8C5-ECC9F3942E4B}">
                <a14:imgProps xmlns:a14="http://schemas.microsoft.com/office/drawing/2010/main">
                  <a14:imgLayer r:embed="rId14">
                    <a14:imgEffect>
                      <a14:sharpenSoften amount="50000"/>
                    </a14:imgEffect>
                    <a14:imgEffect>
                      <a14:colorTemperature colorTemp="8800"/>
                    </a14:imgEffect>
                  </a14:imgLayer>
                </a14:imgProps>
              </a:ext>
            </a:extLst>
          </a:blip>
          <a:srcRect t="18835" b="24915"/>
          <a:stretch/>
        </p:blipFill>
        <p:spPr>
          <a:xfrm>
            <a:off x="-2031998" y="10"/>
            <a:ext cx="16255999" cy="685799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6601304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hyperlink" Target="https://doi.org/10.48185/jaai.v5i2.1237" TargetMode="External"/><Relationship Id="rId3" Type="http://schemas.openxmlformats.org/officeDocument/2006/relationships/hyperlink" Target="https://www.geeksforgeeks.org/yolo-you-only-look-once-real-time-object-detection/" TargetMode="External"/><Relationship Id="rId7" Type="http://schemas.openxmlformats.org/officeDocument/2006/relationships/hyperlink" Target="https://xailient.com/blog/how-has-face-recognition-advanced-since-the-1960s/" TargetMode="External"/><Relationship Id="rId2" Type="http://schemas.openxmlformats.org/officeDocument/2006/relationships/hyperlink" Target="https://ieeexplore.ieee.org/xpl/conhome/8767138/proceeding" TargetMode="External"/><Relationship Id="rId1" Type="http://schemas.openxmlformats.org/officeDocument/2006/relationships/slideLayout" Target="../slideLayouts/slideLayout1.xml"/><Relationship Id="rId6" Type="http://schemas.openxmlformats.org/officeDocument/2006/relationships/hyperlink" Target="https://arxiv.org/abs/2411.00201#:~:text=This%20study%20presents%20a%20comprehensive%20benchmark%20analysis%20of,YOLO11%2C%20the%20latest%20addition%20to%20the%20YOLO%20family" TargetMode="External"/><Relationship Id="rId5" Type="http://schemas.openxmlformats.org/officeDocument/2006/relationships/hyperlink" Target="https://learnopencv.com/yolo11/" TargetMode="External"/><Relationship Id="rId4" Type="http://schemas.openxmlformats.org/officeDocument/2006/relationships/hyperlink" Target="https://www.techtarget.com/searchenterpriseai/definition/face-detec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Hexagon 39"/>
          <p:cNvSpPr/>
          <p:nvPr/>
        </p:nvSpPr>
        <p:spPr>
          <a:xfrm rot="5400000">
            <a:off x="8274353" y="5101771"/>
            <a:ext cx="762000" cy="142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spcCol="0" rtlCol="1" anchor="ctr"/>
          <a:lstStyle/>
          <a:p>
            <a:pPr algn="ctr"/>
            <a:endParaRPr lang="ar-EG"/>
          </a:p>
        </p:txBody>
      </p:sp>
      <p:sp>
        <p:nvSpPr>
          <p:cNvPr id="112" name="Rectangle 111"/>
          <p:cNvSpPr/>
          <p:nvPr/>
        </p:nvSpPr>
        <p:spPr>
          <a:xfrm>
            <a:off x="0" y="0"/>
            <a:ext cx="12192000" cy="6858000"/>
          </a:xfrm>
          <a:prstGeom prst="rect">
            <a:avLst/>
          </a:prstGeom>
          <a:gradFill>
            <a:gsLst>
              <a:gs pos="73000">
                <a:schemeClr val="accent1">
                  <a:tint val="66000"/>
                  <a:satMod val="160000"/>
                </a:schemeClr>
              </a:gs>
              <a:gs pos="60000">
                <a:schemeClr val="accent1">
                  <a:tint val="44500"/>
                  <a:satMod val="160000"/>
                </a:schemeClr>
              </a:gs>
              <a:gs pos="87000">
                <a:schemeClr val="accent1">
                  <a:tint val="23500"/>
                  <a:satMod val="160000"/>
                </a:schemeClr>
              </a:gs>
            </a:gsLst>
            <a:lin ang="5400000" scaled="0"/>
          </a:gradFill>
          <a:effectLst>
            <a:outerShdw blurRad="50800" dist="50800" dir="5400000" algn="ctr" rotWithShape="0">
              <a:schemeClr val="accent1">
                <a:alpha val="9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spcCol="0" rtlCol="1" anchor="ctr"/>
          <a:lstStyle/>
          <a:p>
            <a:pPr algn="ctr"/>
            <a:endParaRPr lang="ar-EG" dirty="0"/>
          </a:p>
        </p:txBody>
      </p:sp>
      <p:grpSp>
        <p:nvGrpSpPr>
          <p:cNvPr id="115" name="Group 114"/>
          <p:cNvGrpSpPr/>
          <p:nvPr/>
        </p:nvGrpSpPr>
        <p:grpSpPr>
          <a:xfrm>
            <a:off x="4235752" y="-163286"/>
            <a:ext cx="8839200" cy="7184571"/>
            <a:chOff x="4114800" y="-250371"/>
            <a:chExt cx="6629400" cy="5388428"/>
          </a:xfrm>
          <a:blipFill>
            <a:blip r:embed="rId2"/>
            <a:stretch>
              <a:fillRect/>
            </a:stretch>
          </a:blipFill>
        </p:grpSpPr>
        <p:sp>
          <p:nvSpPr>
            <p:cNvPr id="36" name="Hexagon 35"/>
            <p:cNvSpPr/>
            <p:nvPr/>
          </p:nvSpPr>
          <p:spPr>
            <a:xfrm rot="5400000">
              <a:off x="6789965" y="19053"/>
              <a:ext cx="5715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7" name="Hexagon 36"/>
            <p:cNvSpPr/>
            <p:nvPr/>
          </p:nvSpPr>
          <p:spPr>
            <a:xfrm rot="5400000">
              <a:off x="7980137" y="29938"/>
              <a:ext cx="5715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8" name="Hexagon 37"/>
            <p:cNvSpPr/>
            <p:nvPr/>
          </p:nvSpPr>
          <p:spPr>
            <a:xfrm rot="5400000">
              <a:off x="9115880" y="1"/>
              <a:ext cx="5715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nvGrpSpPr>
            <p:cNvPr id="113" name="Group 112"/>
            <p:cNvGrpSpPr/>
            <p:nvPr/>
          </p:nvGrpSpPr>
          <p:grpSpPr>
            <a:xfrm>
              <a:off x="4114800" y="-250371"/>
              <a:ext cx="6629400" cy="5388428"/>
              <a:chOff x="4114800" y="-333828"/>
              <a:chExt cx="6629400" cy="7184571"/>
            </a:xfrm>
            <a:grpFill/>
          </p:grpSpPr>
          <p:sp>
            <p:nvSpPr>
              <p:cNvPr id="4" name="Hexagon 3"/>
              <p:cNvSpPr/>
              <p:nvPr/>
            </p:nvSpPr>
            <p:spPr>
              <a:xfrm rot="5400000">
                <a:off x="4267200" y="1571172"/>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 name="Hexagon 4"/>
              <p:cNvSpPr/>
              <p:nvPr/>
            </p:nvSpPr>
            <p:spPr>
              <a:xfrm rot="5400000">
                <a:off x="5464629" y="1589315"/>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Hexagon 5"/>
              <p:cNvSpPr/>
              <p:nvPr/>
            </p:nvSpPr>
            <p:spPr>
              <a:xfrm rot="5400000">
                <a:off x="6625772" y="1534887"/>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Hexagon 6"/>
              <p:cNvSpPr/>
              <p:nvPr/>
            </p:nvSpPr>
            <p:spPr>
              <a:xfrm rot="5400000">
                <a:off x="7848600" y="1571172"/>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Hexagon 7"/>
              <p:cNvSpPr/>
              <p:nvPr/>
            </p:nvSpPr>
            <p:spPr>
              <a:xfrm rot="5400000">
                <a:off x="8984344" y="1589315"/>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Hexagon 8"/>
              <p:cNvSpPr/>
              <p:nvPr/>
            </p:nvSpPr>
            <p:spPr>
              <a:xfrm rot="5400000">
                <a:off x="4858657" y="2235201"/>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Hexagon 9"/>
              <p:cNvSpPr/>
              <p:nvPr/>
            </p:nvSpPr>
            <p:spPr>
              <a:xfrm rot="5400000">
                <a:off x="6063343" y="2267858"/>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 name="Hexagon 10"/>
              <p:cNvSpPr/>
              <p:nvPr/>
            </p:nvSpPr>
            <p:spPr>
              <a:xfrm rot="5400000">
                <a:off x="7257143" y="2275115"/>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Hexagon 11"/>
              <p:cNvSpPr/>
              <p:nvPr/>
            </p:nvSpPr>
            <p:spPr>
              <a:xfrm rot="5400000">
                <a:off x="8454572" y="2286001"/>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Hexagon 12"/>
              <p:cNvSpPr/>
              <p:nvPr/>
            </p:nvSpPr>
            <p:spPr>
              <a:xfrm rot="5400000">
                <a:off x="9829800" y="2405744"/>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4" name="Hexagon 13"/>
              <p:cNvSpPr/>
              <p:nvPr/>
            </p:nvSpPr>
            <p:spPr>
              <a:xfrm rot="5400000">
                <a:off x="4347028" y="3022600"/>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5" name="Hexagon 14"/>
              <p:cNvSpPr/>
              <p:nvPr/>
            </p:nvSpPr>
            <p:spPr>
              <a:xfrm rot="5400000">
                <a:off x="5529943" y="3018972"/>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6" name="Hexagon 15"/>
              <p:cNvSpPr/>
              <p:nvPr/>
            </p:nvSpPr>
            <p:spPr>
              <a:xfrm rot="5400000">
                <a:off x="6705600" y="3037115"/>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7" name="Hexagon 16"/>
              <p:cNvSpPr/>
              <p:nvPr/>
            </p:nvSpPr>
            <p:spPr>
              <a:xfrm rot="5400000">
                <a:off x="7884886" y="3022600"/>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8" name="Hexagon 17"/>
              <p:cNvSpPr/>
              <p:nvPr/>
            </p:nvSpPr>
            <p:spPr>
              <a:xfrm rot="5400000">
                <a:off x="9075057" y="3055258"/>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9" name="Hexagon 18"/>
              <p:cNvSpPr/>
              <p:nvPr/>
            </p:nvSpPr>
            <p:spPr>
              <a:xfrm rot="5400000">
                <a:off x="4905828" y="3784600"/>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Hexagon 19"/>
              <p:cNvSpPr/>
              <p:nvPr/>
            </p:nvSpPr>
            <p:spPr>
              <a:xfrm rot="5400000">
                <a:off x="6096000" y="3795486"/>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1" name="Hexagon 20"/>
              <p:cNvSpPr/>
              <p:nvPr/>
            </p:nvSpPr>
            <p:spPr>
              <a:xfrm rot="5400000">
                <a:off x="7293429" y="3744686"/>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2" name="Hexagon 21"/>
              <p:cNvSpPr/>
              <p:nvPr/>
            </p:nvSpPr>
            <p:spPr>
              <a:xfrm rot="5400000">
                <a:off x="8483601" y="3820887"/>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Hexagon 22"/>
              <p:cNvSpPr/>
              <p:nvPr/>
            </p:nvSpPr>
            <p:spPr>
              <a:xfrm rot="5400000">
                <a:off x="9753600" y="3820887"/>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4" name="Hexagon 23"/>
              <p:cNvSpPr/>
              <p:nvPr/>
            </p:nvSpPr>
            <p:spPr>
              <a:xfrm rot="5400000">
                <a:off x="4876800" y="856343"/>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5" name="Hexagon 24"/>
              <p:cNvSpPr/>
              <p:nvPr/>
            </p:nvSpPr>
            <p:spPr>
              <a:xfrm rot="5400000">
                <a:off x="6092372" y="823686"/>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6" name="Hexagon 25"/>
              <p:cNvSpPr/>
              <p:nvPr/>
            </p:nvSpPr>
            <p:spPr>
              <a:xfrm rot="5400000">
                <a:off x="7293429" y="827316"/>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7" name="Hexagon 26"/>
              <p:cNvSpPr/>
              <p:nvPr/>
            </p:nvSpPr>
            <p:spPr>
              <a:xfrm rot="5400000">
                <a:off x="8494485" y="939801"/>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8" name="Hexagon 27"/>
              <p:cNvSpPr/>
              <p:nvPr/>
            </p:nvSpPr>
            <p:spPr>
              <a:xfrm rot="5400000">
                <a:off x="9753600" y="809172"/>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9" name="Hexagon 28"/>
              <p:cNvSpPr/>
              <p:nvPr/>
            </p:nvSpPr>
            <p:spPr>
              <a:xfrm rot="5400000">
                <a:off x="4347028" y="4513942"/>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0" name="Hexagon 29"/>
              <p:cNvSpPr/>
              <p:nvPr/>
            </p:nvSpPr>
            <p:spPr>
              <a:xfrm rot="5400000">
                <a:off x="5529943" y="4510314"/>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1" name="Hexagon 30"/>
              <p:cNvSpPr/>
              <p:nvPr/>
            </p:nvSpPr>
            <p:spPr>
              <a:xfrm rot="5400000">
                <a:off x="6705600" y="4528457"/>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2" name="Hexagon 31"/>
              <p:cNvSpPr/>
              <p:nvPr/>
            </p:nvSpPr>
            <p:spPr>
              <a:xfrm rot="5400000">
                <a:off x="7884886" y="4513942"/>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3" name="Hexagon 32"/>
              <p:cNvSpPr/>
              <p:nvPr/>
            </p:nvSpPr>
            <p:spPr>
              <a:xfrm rot="5400000">
                <a:off x="9075057" y="4546600"/>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4" name="Hexagon 33"/>
              <p:cNvSpPr/>
              <p:nvPr/>
            </p:nvSpPr>
            <p:spPr>
              <a:xfrm rot="5400000">
                <a:off x="4303486" y="137887"/>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5" name="Hexagon 34"/>
              <p:cNvSpPr/>
              <p:nvPr/>
            </p:nvSpPr>
            <p:spPr>
              <a:xfrm rot="5400000">
                <a:off x="5500915" y="203204"/>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9" name="Hexagon 38"/>
              <p:cNvSpPr/>
              <p:nvPr/>
            </p:nvSpPr>
            <p:spPr>
              <a:xfrm rot="5400000">
                <a:off x="4905828" y="5177971"/>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1" name="Hexagon 40"/>
              <p:cNvSpPr/>
              <p:nvPr/>
            </p:nvSpPr>
            <p:spPr>
              <a:xfrm rot="5400000">
                <a:off x="7318831" y="5243285"/>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2" name="Hexagon 41"/>
              <p:cNvSpPr/>
              <p:nvPr/>
            </p:nvSpPr>
            <p:spPr>
              <a:xfrm rot="5400000">
                <a:off x="8494485" y="5243285"/>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3" name="Hexagon 42"/>
              <p:cNvSpPr/>
              <p:nvPr/>
            </p:nvSpPr>
            <p:spPr>
              <a:xfrm rot="5400000">
                <a:off x="6091610" y="5243284"/>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4" name="Hexagon 43"/>
              <p:cNvSpPr/>
              <p:nvPr/>
            </p:nvSpPr>
            <p:spPr>
              <a:xfrm rot="5400000">
                <a:off x="4902200" y="-486228"/>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5" name="Hexagon 44"/>
              <p:cNvSpPr/>
              <p:nvPr/>
            </p:nvSpPr>
            <p:spPr>
              <a:xfrm rot="5400000">
                <a:off x="6110515" y="-486228"/>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6" name="Hexagon 45"/>
              <p:cNvSpPr/>
              <p:nvPr/>
            </p:nvSpPr>
            <p:spPr>
              <a:xfrm rot="5400000">
                <a:off x="7333343" y="-417284"/>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Hexagon 46"/>
              <p:cNvSpPr/>
              <p:nvPr/>
            </p:nvSpPr>
            <p:spPr>
              <a:xfrm rot="5400000">
                <a:off x="8479971" y="-486228"/>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8" name="Hexagon 47"/>
              <p:cNvSpPr/>
              <p:nvPr/>
            </p:nvSpPr>
            <p:spPr>
              <a:xfrm rot="5400000">
                <a:off x="9779000" y="-482599"/>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9" name="Hexagon 48"/>
              <p:cNvSpPr/>
              <p:nvPr/>
            </p:nvSpPr>
            <p:spPr>
              <a:xfrm rot="5400000">
                <a:off x="4394199" y="5903685"/>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0" name="Hexagon 49"/>
              <p:cNvSpPr/>
              <p:nvPr/>
            </p:nvSpPr>
            <p:spPr>
              <a:xfrm rot="5400000">
                <a:off x="5577114" y="5900057"/>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1" name="Hexagon 50"/>
              <p:cNvSpPr/>
              <p:nvPr/>
            </p:nvSpPr>
            <p:spPr>
              <a:xfrm rot="5400000">
                <a:off x="6752771" y="5918200"/>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2" name="Hexagon 51"/>
              <p:cNvSpPr/>
              <p:nvPr/>
            </p:nvSpPr>
            <p:spPr>
              <a:xfrm rot="5400000">
                <a:off x="7932057" y="5903685"/>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3" name="Hexagon 52"/>
              <p:cNvSpPr/>
              <p:nvPr/>
            </p:nvSpPr>
            <p:spPr>
              <a:xfrm rot="5400000">
                <a:off x="9122228" y="5936343"/>
                <a:ext cx="762000" cy="10668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grpSp>
      <p:sp>
        <p:nvSpPr>
          <p:cNvPr id="114" name="TextBox 113"/>
          <p:cNvSpPr txBox="1"/>
          <p:nvPr/>
        </p:nvSpPr>
        <p:spPr>
          <a:xfrm>
            <a:off x="0" y="2094258"/>
            <a:ext cx="4673600" cy="1723545"/>
          </a:xfrm>
          <a:prstGeom prst="rect">
            <a:avLst/>
          </a:prstGeom>
          <a:noFill/>
        </p:spPr>
        <p:txBody>
          <a:bodyPr wrap="square" lIns="121917" tIns="60958" rIns="121917" bIns="60958" rtlCol="1">
            <a:spAutoFit/>
          </a:bodyPr>
          <a:lstStyle/>
          <a:p>
            <a:r>
              <a:rPr lang="en-US" sz="4300" b="1" dirty="0"/>
              <a:t>Face Recognition Attendance System </a:t>
            </a:r>
            <a:endParaRPr lang="ar-EG" sz="4300" b="1" dirty="0"/>
          </a:p>
          <a:p>
            <a:endParaRPr lang="en-US" dirty="0"/>
          </a:p>
        </p:txBody>
      </p:sp>
    </p:spTree>
    <p:extLst>
      <p:ext uri="{BB962C8B-B14F-4D97-AF65-F5344CB8AC3E}">
        <p14:creationId xmlns:p14="http://schemas.microsoft.com/office/powerpoint/2010/main" val="134389406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C31D-E055-E0B1-7F74-74C193752251}"/>
              </a:ext>
            </a:extLst>
          </p:cNvPr>
          <p:cNvSpPr>
            <a:spLocks noGrp="1"/>
          </p:cNvSpPr>
          <p:nvPr>
            <p:ph type="title"/>
          </p:nvPr>
        </p:nvSpPr>
        <p:spPr>
          <a:xfrm>
            <a:off x="2152650" y="136525"/>
            <a:ext cx="7886700" cy="990599"/>
          </a:xfrm>
        </p:spPr>
        <p:txBody>
          <a:bodyPr>
            <a:normAutofit/>
          </a:bodyPr>
          <a:lstStyle/>
          <a:p>
            <a:pPr algn="ctr"/>
            <a:r>
              <a:rPr lang="en-US" sz="5400" b="1" dirty="0">
                <a:solidFill>
                  <a:srgbClr val="FF0000"/>
                </a:solidFill>
              </a:rPr>
              <a:t>Related Work</a:t>
            </a:r>
          </a:p>
        </p:txBody>
      </p:sp>
      <p:sp>
        <p:nvSpPr>
          <p:cNvPr id="3" name="Content Placeholder 2">
            <a:extLst>
              <a:ext uri="{FF2B5EF4-FFF2-40B4-BE49-F238E27FC236}">
                <a16:creationId xmlns:a16="http://schemas.microsoft.com/office/drawing/2014/main" id="{56461D22-D074-1411-2AFD-86B674944725}"/>
              </a:ext>
            </a:extLst>
          </p:cNvPr>
          <p:cNvSpPr>
            <a:spLocks noGrp="1"/>
          </p:cNvSpPr>
          <p:nvPr>
            <p:ph idx="1"/>
          </p:nvPr>
        </p:nvSpPr>
        <p:spPr>
          <a:xfrm>
            <a:off x="1524000" y="1096170"/>
            <a:ext cx="5562600" cy="4665659"/>
          </a:xfrm>
        </p:spPr>
        <p:txBody>
          <a:bodyPr>
            <a:normAutofit fontScale="92500" lnSpcReduction="20000"/>
          </a:bodyPr>
          <a:lstStyle/>
          <a:p>
            <a:pPr marL="0" indent="0" defTabSz="914400">
              <a:lnSpc>
                <a:spcPct val="100000"/>
              </a:lnSpc>
              <a:spcBef>
                <a:spcPts val="0"/>
              </a:spcBef>
              <a:buNone/>
              <a:defRPr/>
            </a:pPr>
            <a:r>
              <a:rPr lang="en-US" sz="2800" dirty="0">
                <a:solidFill>
                  <a:srgbClr val="0070C0"/>
                </a:solidFill>
                <a:latin typeface="Amasis MT Pro Medium" panose="02040604050005020304" pitchFamily="18" charset="0"/>
              </a:rPr>
              <a:t>In 2022 Graduation Project:</a:t>
            </a:r>
          </a:p>
          <a:p>
            <a:r>
              <a:rPr lang="en-US" dirty="0"/>
              <a:t>The system was created based on  mobile application to follow employee’s attendance with it and compares between the photo of the person in the database and the person who standup in front of the camera.</a:t>
            </a:r>
          </a:p>
          <a:p>
            <a:r>
              <a:rPr lang="en-US" dirty="0"/>
              <a:t> At the same time, it takes the temperature with the temperature detection device. In case the photo and the person match, the system will take his attendance, And from the application you can track your attendance.</a:t>
            </a:r>
          </a:p>
          <a:p>
            <a:endParaRPr lang="en-US" dirty="0"/>
          </a:p>
        </p:txBody>
      </p:sp>
      <p:sp>
        <p:nvSpPr>
          <p:cNvPr id="4" name="Slide Number Placeholder 3">
            <a:extLst>
              <a:ext uri="{FF2B5EF4-FFF2-40B4-BE49-F238E27FC236}">
                <a16:creationId xmlns:a16="http://schemas.microsoft.com/office/drawing/2014/main" id="{EF5ED9A9-B014-7B08-ACA5-1719C44B0303}"/>
              </a:ext>
            </a:extLst>
          </p:cNvPr>
          <p:cNvSpPr>
            <a:spLocks noGrp="1"/>
          </p:cNvSpPr>
          <p:nvPr>
            <p:ph type="sldNum" sz="quarter" idx="12"/>
          </p:nvPr>
        </p:nvSpPr>
        <p:spPr/>
        <p:txBody>
          <a:bodyPr/>
          <a:lstStyle/>
          <a:p>
            <a:fld id="{B6F15528-21DE-4FAA-801E-634DDDAF4B2B}" type="slidenum">
              <a:rPr lang="en-US" smtClean="0"/>
              <a:pPr/>
              <a:t>10</a:t>
            </a:fld>
            <a:endParaRPr lang="en-US" dirty="0"/>
          </a:p>
        </p:txBody>
      </p:sp>
      <p:pic>
        <p:nvPicPr>
          <p:cNvPr id="6" name="Picture 5">
            <a:extLst>
              <a:ext uri="{FF2B5EF4-FFF2-40B4-BE49-F238E27FC236}">
                <a16:creationId xmlns:a16="http://schemas.microsoft.com/office/drawing/2014/main" id="{5285BA79-A616-11D8-2FB1-A8EAE6791533}"/>
              </a:ext>
            </a:extLst>
          </p:cNvPr>
          <p:cNvPicPr>
            <a:picLocks noChangeAspect="1"/>
          </p:cNvPicPr>
          <p:nvPr/>
        </p:nvPicPr>
        <p:blipFill>
          <a:blip r:embed="rId2"/>
          <a:stretch>
            <a:fillRect/>
          </a:stretch>
        </p:blipFill>
        <p:spPr>
          <a:xfrm>
            <a:off x="7467600" y="1646709"/>
            <a:ext cx="2667000" cy="356458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7082643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5F2F3-2AD6-D7B2-4862-A8D75BA08906}"/>
            </a:ext>
          </a:extLst>
        </p:cNvPr>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DDE3FCA3-F8B7-A4E8-47F7-C2F83F6E4189}"/>
              </a:ext>
            </a:extLst>
          </p:cNvPr>
          <p:cNvSpPr/>
          <p:nvPr/>
        </p:nvSpPr>
        <p:spPr>
          <a:xfrm rot="5400000">
            <a:off x="5053811" y="3442838"/>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2" name="Title 1">
            <a:extLst>
              <a:ext uri="{FF2B5EF4-FFF2-40B4-BE49-F238E27FC236}">
                <a16:creationId xmlns:a16="http://schemas.microsoft.com/office/drawing/2014/main" id="{1788FEF6-6203-3307-0A70-C5677300C08C}"/>
              </a:ext>
            </a:extLst>
          </p:cNvPr>
          <p:cNvSpPr>
            <a:spLocks noGrp="1"/>
          </p:cNvSpPr>
          <p:nvPr>
            <p:ph type="title"/>
          </p:nvPr>
        </p:nvSpPr>
        <p:spPr>
          <a:xfrm>
            <a:off x="3826421" y="21827"/>
            <a:ext cx="5445919" cy="1001438"/>
          </a:xfrm>
        </p:spPr>
        <p:txBody>
          <a:bodyPr>
            <a:normAutofit/>
          </a:bodyPr>
          <a:lstStyle/>
          <a:p>
            <a:pPr algn="l"/>
            <a:r>
              <a:rPr lang="en-US" sz="4800" b="1" dirty="0">
                <a:solidFill>
                  <a:srgbClr val="FF0000"/>
                </a:solidFill>
              </a:rPr>
              <a:t>Table of contents</a:t>
            </a:r>
            <a:endParaRPr lang="ar-EG" sz="4800" b="1" dirty="0">
              <a:solidFill>
                <a:srgbClr val="FF0000"/>
              </a:solidFill>
            </a:endParaRPr>
          </a:p>
        </p:txBody>
      </p:sp>
      <p:sp>
        <p:nvSpPr>
          <p:cNvPr id="4" name="Slide Number Placeholder 3">
            <a:extLst>
              <a:ext uri="{FF2B5EF4-FFF2-40B4-BE49-F238E27FC236}">
                <a16:creationId xmlns:a16="http://schemas.microsoft.com/office/drawing/2014/main" id="{BE32F5EC-116C-CE65-23EB-9F9DB6C985F4}"/>
              </a:ext>
            </a:extLst>
          </p:cNvPr>
          <p:cNvSpPr>
            <a:spLocks noGrp="1"/>
          </p:cNvSpPr>
          <p:nvPr>
            <p:ph type="sldNum" sz="quarter" idx="12"/>
          </p:nvPr>
        </p:nvSpPr>
        <p:spPr>
          <a:xfrm>
            <a:off x="9220200" y="6096000"/>
            <a:ext cx="819150" cy="625476"/>
          </a:xfrm>
        </p:spPr>
        <p:txBody>
          <a:bodyPr/>
          <a:lstStyle/>
          <a:p>
            <a:fld id="{B6F15528-21DE-4FAA-801E-634DDDAF4B2B}" type="slidenum">
              <a:rPr lang="en-US" smtClean="0"/>
              <a:pPr/>
              <a:t>11</a:t>
            </a:fld>
            <a:endParaRPr lang="en-US" dirty="0"/>
          </a:p>
        </p:txBody>
      </p:sp>
      <p:sp>
        <p:nvSpPr>
          <p:cNvPr id="12" name="Rectangle 11">
            <a:extLst>
              <a:ext uri="{FF2B5EF4-FFF2-40B4-BE49-F238E27FC236}">
                <a16:creationId xmlns:a16="http://schemas.microsoft.com/office/drawing/2014/main" id="{AF23CA27-D0DC-34BF-0E51-BFF1CDAB8E74}"/>
              </a:ext>
            </a:extLst>
          </p:cNvPr>
          <p:cNvSpPr/>
          <p:nvPr/>
        </p:nvSpPr>
        <p:spPr>
          <a:xfrm>
            <a:off x="1752600" y="1752600"/>
            <a:ext cx="10191750" cy="44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en-US" sz="2800" dirty="0">
                <a:solidFill>
                  <a:schemeClr val="tx1"/>
                </a:solidFill>
              </a:rPr>
              <a:t>1- Introduction</a:t>
            </a:r>
          </a:p>
          <a:p>
            <a:pPr>
              <a:defRPr/>
            </a:pPr>
            <a:r>
              <a:rPr lang="en-US" sz="2800" dirty="0">
                <a:solidFill>
                  <a:schemeClr val="tx1"/>
                </a:solidFill>
              </a:rPr>
              <a:t>2-problem statement and objective</a:t>
            </a:r>
          </a:p>
          <a:p>
            <a:pPr>
              <a:defRPr/>
            </a:pPr>
            <a:r>
              <a:rPr lang="en-US" sz="2800" dirty="0">
                <a:solidFill>
                  <a:schemeClr val="tx1"/>
                </a:solidFill>
              </a:rPr>
              <a:t>3- Project Flow Diagram</a:t>
            </a:r>
          </a:p>
          <a:p>
            <a:pPr>
              <a:defRPr/>
            </a:pPr>
            <a:r>
              <a:rPr lang="en-US" sz="2800" dirty="0">
                <a:solidFill>
                  <a:schemeClr val="tx1"/>
                </a:solidFill>
              </a:rPr>
              <a:t>4-Related Work</a:t>
            </a:r>
          </a:p>
          <a:p>
            <a:pPr>
              <a:defRPr/>
            </a:pPr>
            <a:r>
              <a:rPr lang="en-US" sz="2800" dirty="0">
                <a:solidFill>
                  <a:srgbClr val="0070C0"/>
                </a:solidFill>
              </a:rPr>
              <a:t>5- Face Detection</a:t>
            </a:r>
          </a:p>
          <a:p>
            <a:pPr>
              <a:defRPr/>
            </a:pPr>
            <a:r>
              <a:rPr lang="en-US" sz="2800" dirty="0">
                <a:solidFill>
                  <a:schemeClr val="tx1"/>
                </a:solidFill>
              </a:rPr>
              <a:t>6- Face Recognition</a:t>
            </a:r>
          </a:p>
          <a:p>
            <a:pPr>
              <a:defRPr/>
            </a:pPr>
            <a:r>
              <a:rPr lang="en-US" sz="2800" dirty="0">
                <a:solidFill>
                  <a:schemeClr val="tx1"/>
                </a:solidFill>
              </a:rPr>
              <a:t>7- Database</a:t>
            </a:r>
          </a:p>
          <a:p>
            <a:pPr>
              <a:defRPr/>
            </a:pPr>
            <a:r>
              <a:rPr lang="en-US" sz="2800" dirty="0">
                <a:solidFill>
                  <a:schemeClr val="tx1"/>
                </a:solidFill>
              </a:rPr>
              <a:t>8- Applications</a:t>
            </a:r>
          </a:p>
          <a:p>
            <a:pPr>
              <a:defRPr/>
            </a:pPr>
            <a:r>
              <a:rPr lang="en-US" sz="2800" dirty="0">
                <a:solidFill>
                  <a:schemeClr val="tx1"/>
                </a:solidFill>
              </a:rPr>
              <a:t>9- Conclusion</a:t>
            </a:r>
          </a:p>
          <a:p>
            <a:pPr>
              <a:defRPr/>
            </a:pPr>
            <a:r>
              <a:rPr lang="en-US" sz="2800" dirty="0">
                <a:solidFill>
                  <a:schemeClr val="tx1"/>
                </a:solidFill>
              </a:rPr>
              <a:t>10- References</a:t>
            </a:r>
          </a:p>
          <a:p>
            <a:pPr>
              <a:defRPr/>
            </a:pPr>
            <a:r>
              <a:rPr lang="en-US" sz="2800" dirty="0">
                <a:solidFill>
                  <a:schemeClr val="tx1"/>
                </a:solidFill>
              </a:rPr>
              <a:t>11-Future Work</a:t>
            </a:r>
          </a:p>
          <a:p>
            <a:pPr>
              <a:defRPr/>
            </a:pPr>
            <a:r>
              <a:rPr lang="en-US" sz="2800" dirty="0">
                <a:solidFill>
                  <a:schemeClr val="tx1"/>
                </a:solidFill>
              </a:rPr>
              <a:t>12- Time plan</a:t>
            </a:r>
          </a:p>
          <a:p>
            <a:pPr>
              <a:defRPr/>
            </a:pPr>
            <a:endParaRPr lang="en-US" sz="2800" dirty="0">
              <a:solidFill>
                <a:schemeClr val="tx1"/>
              </a:solidFill>
            </a:endParaRPr>
          </a:p>
        </p:txBody>
      </p:sp>
      <p:sp>
        <p:nvSpPr>
          <p:cNvPr id="9" name="Rectangle 8">
            <a:extLst>
              <a:ext uri="{FF2B5EF4-FFF2-40B4-BE49-F238E27FC236}">
                <a16:creationId xmlns:a16="http://schemas.microsoft.com/office/drawing/2014/main" id="{7D81081C-2FA1-1F0B-ACB4-25D0D4AFDFAE}"/>
              </a:ext>
            </a:extLst>
          </p:cNvPr>
          <p:cNvSpPr/>
          <p:nvPr/>
        </p:nvSpPr>
        <p:spPr>
          <a:xfrm>
            <a:off x="2362200" y="2514600"/>
            <a:ext cx="14478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5" name="TextBox 14">
            <a:extLst>
              <a:ext uri="{FF2B5EF4-FFF2-40B4-BE49-F238E27FC236}">
                <a16:creationId xmlns:a16="http://schemas.microsoft.com/office/drawing/2014/main" id="{FAEED705-CA44-A53E-D924-2707BF1837F8}"/>
              </a:ext>
            </a:extLst>
          </p:cNvPr>
          <p:cNvSpPr txBox="1"/>
          <p:nvPr/>
        </p:nvSpPr>
        <p:spPr>
          <a:xfrm>
            <a:off x="2208755" y="3838982"/>
            <a:ext cx="4928675"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6.1- Definition.</a:t>
            </a:r>
          </a:p>
          <a:p>
            <a:pPr>
              <a:defRPr/>
            </a:pPr>
            <a:r>
              <a:rPr lang="en-US" dirty="0">
                <a:latin typeface="Amasis MT Pro Medium" panose="02040604050005020304" pitchFamily="18" charset="0"/>
              </a:rPr>
              <a:t>   6.2-Face Recognition History.</a:t>
            </a:r>
          </a:p>
          <a:p>
            <a:pPr lvl="0">
              <a:defRPr/>
            </a:pPr>
            <a:r>
              <a:rPr lang="en-US" dirty="0">
                <a:latin typeface="Amasis MT Pro Medium" panose="02040604050005020304" pitchFamily="18" charset="0"/>
              </a:rPr>
              <a:t>   6.3- Comparison between different          algorithms.</a:t>
            </a:r>
          </a:p>
          <a:p>
            <a:pPr lvl="0">
              <a:defRPr/>
            </a:pPr>
            <a:r>
              <a:rPr lang="en-US" dirty="0">
                <a:latin typeface="Amasis MT Pro Medium" panose="02040604050005020304" pitchFamily="18" charset="0"/>
              </a:rPr>
              <a:t>    6.4-  FaceNet Algorithm.</a:t>
            </a:r>
          </a:p>
          <a:p>
            <a:pPr lvl="0">
              <a:defRPr/>
            </a:pPr>
            <a:r>
              <a:rPr lang="en-US" dirty="0">
                <a:latin typeface="Amasis MT Pro Medium" panose="02040604050005020304" pitchFamily="18" charset="0"/>
              </a:rPr>
              <a:t>    6.5- FaceNet Architecture.</a:t>
            </a:r>
          </a:p>
        </p:txBody>
      </p:sp>
      <p:sp>
        <p:nvSpPr>
          <p:cNvPr id="10" name="TextBox 9">
            <a:extLst>
              <a:ext uri="{FF2B5EF4-FFF2-40B4-BE49-F238E27FC236}">
                <a16:creationId xmlns:a16="http://schemas.microsoft.com/office/drawing/2014/main" id="{50480A4D-5359-C296-F5E0-99B49E44840E}"/>
              </a:ext>
            </a:extLst>
          </p:cNvPr>
          <p:cNvSpPr txBox="1"/>
          <p:nvPr/>
        </p:nvSpPr>
        <p:spPr>
          <a:xfrm>
            <a:off x="-213800" y="3423730"/>
            <a:ext cx="5151999"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5.1- Definition and work technic.</a:t>
            </a:r>
          </a:p>
          <a:p>
            <a:pPr lvl="0">
              <a:defRPr/>
            </a:pPr>
            <a:r>
              <a:rPr lang="en-US" dirty="0">
                <a:latin typeface="Amasis MT Pro Medium" panose="02040604050005020304" pitchFamily="18" charset="0"/>
              </a:rPr>
              <a:t>    5.2- Techniques Methods in Faces Detection.</a:t>
            </a:r>
          </a:p>
          <a:p>
            <a:pPr lvl="0">
              <a:defRPr/>
            </a:pPr>
            <a:r>
              <a:rPr lang="en-US" dirty="0">
                <a:latin typeface="Amasis MT Pro Medium" panose="02040604050005020304" pitchFamily="18" charset="0"/>
              </a:rPr>
              <a:t>    5.3- YOLO algorithm and benefits of using it.</a:t>
            </a:r>
          </a:p>
          <a:p>
            <a:pPr lvl="0">
              <a:defRPr/>
            </a:pPr>
            <a:r>
              <a:rPr lang="en-US" dirty="0">
                <a:latin typeface="Amasis MT Pro Medium" panose="02040604050005020304" pitchFamily="18" charset="0"/>
              </a:rPr>
              <a:t>    5.4-  YOLOv11compared with other versions.</a:t>
            </a:r>
          </a:p>
          <a:p>
            <a:pPr lvl="0">
              <a:defRPr/>
            </a:pPr>
            <a:r>
              <a:rPr lang="en-US" dirty="0">
                <a:latin typeface="Amasis MT Pro Medium" panose="02040604050005020304" pitchFamily="18" charset="0"/>
              </a:rPr>
              <a:t>    5.5- YOLO11 Architecture. </a:t>
            </a:r>
          </a:p>
          <a:p>
            <a:pPr lvl="0">
              <a:defRPr/>
            </a:pPr>
            <a:r>
              <a:rPr lang="en-US" dirty="0">
                <a:latin typeface="Amasis MT Pro Medium" panose="02040604050005020304" pitchFamily="18" charset="0"/>
              </a:rPr>
              <a:t>    5.6- Results.</a:t>
            </a:r>
          </a:p>
        </p:txBody>
      </p:sp>
      <p:sp>
        <p:nvSpPr>
          <p:cNvPr id="7" name="Arrow: Left 6">
            <a:extLst>
              <a:ext uri="{FF2B5EF4-FFF2-40B4-BE49-F238E27FC236}">
                <a16:creationId xmlns:a16="http://schemas.microsoft.com/office/drawing/2014/main" id="{9252E319-3502-848C-7C93-8A44F8A4910D}"/>
              </a:ext>
            </a:extLst>
          </p:cNvPr>
          <p:cNvSpPr/>
          <p:nvPr/>
        </p:nvSpPr>
        <p:spPr>
          <a:xfrm>
            <a:off x="4723822" y="2935621"/>
            <a:ext cx="810670"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3587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0" nodeType="clickEffect">
                                  <p:stCondLst>
                                    <p:cond delay="0"/>
                                  </p:stCondLst>
                                  <p:childTnLst>
                                    <p:animEffect transition="out" filter="fade">
                                      <p:cBhvr>
                                        <p:cTn id="14" dur="1000"/>
                                        <p:tgtEl>
                                          <p:spTgt spid="7"/>
                                        </p:tgtEl>
                                      </p:cBhvr>
                                    </p:animEffect>
                                    <p:anim calcmode="lin" valueType="num">
                                      <p:cBhvr>
                                        <p:cTn id="15" dur="1000"/>
                                        <p:tgtEl>
                                          <p:spTgt spid="7"/>
                                        </p:tgtEl>
                                        <p:attrNameLst>
                                          <p:attrName>ppt_x</p:attrName>
                                        </p:attrNameLst>
                                      </p:cBhvr>
                                      <p:tavLst>
                                        <p:tav tm="0">
                                          <p:val>
                                            <p:strVal val="ppt_x"/>
                                          </p:val>
                                        </p:tav>
                                        <p:tav tm="100000">
                                          <p:val>
                                            <p:strVal val="ppt_x"/>
                                          </p:val>
                                        </p:tav>
                                      </p:tavLst>
                                    </p:anim>
                                    <p:anim calcmode="lin" valueType="num">
                                      <p:cBhvr>
                                        <p:cTn id="16" dur="1000"/>
                                        <p:tgtEl>
                                          <p:spTgt spid="7"/>
                                        </p:tgtEl>
                                        <p:attrNameLst>
                                          <p:attrName>ppt_y</p:attrName>
                                        </p:attrNameLst>
                                      </p:cBhvr>
                                      <p:tavLst>
                                        <p:tav tm="0">
                                          <p:val>
                                            <p:strVal val="ppt_y"/>
                                          </p:val>
                                        </p:tav>
                                        <p:tav tm="100000">
                                          <p:val>
                                            <p:strVal val="ppt_y+.1"/>
                                          </p:val>
                                        </p:tav>
                                      </p:tavLst>
                                    </p:anim>
                                    <p:set>
                                      <p:cBhvr>
                                        <p:cTn id="1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5" grpId="0" animBg="1"/>
      <p:bldP spid="15" grpId="1" animBg="1"/>
      <p:bldP spid="10" grpId="0" animBg="1"/>
      <p:bldP spid="10" grpId="1"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92607D-8F3D-5675-A210-DF8D524844C3}"/>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7" name="TextBox 6">
            <a:extLst>
              <a:ext uri="{FF2B5EF4-FFF2-40B4-BE49-F238E27FC236}">
                <a16:creationId xmlns:a16="http://schemas.microsoft.com/office/drawing/2014/main" id="{285DBDD7-51B6-2818-A17F-517AE719C443}"/>
              </a:ext>
            </a:extLst>
          </p:cNvPr>
          <p:cNvSpPr txBox="1"/>
          <p:nvPr/>
        </p:nvSpPr>
        <p:spPr>
          <a:xfrm>
            <a:off x="1914527" y="1961191"/>
            <a:ext cx="6186488" cy="1200329"/>
          </a:xfrm>
          <a:prstGeom prst="rect">
            <a:avLst/>
          </a:prstGeom>
          <a:noFill/>
        </p:spPr>
        <p:txBody>
          <a:bodyPr wrap="square">
            <a:spAutoFit/>
          </a:bodyPr>
          <a:lstStyle/>
          <a:p>
            <a:r>
              <a:rPr lang="en-US" sz="7200" b="1" dirty="0">
                <a:solidFill>
                  <a:srgbClr val="FF0000"/>
                </a:solidFill>
                <a:latin typeface="Calibri Light"/>
                <a:ea typeface="+mj-ea"/>
                <a:cs typeface="+mj-cs"/>
              </a:rPr>
              <a:t>Face</a:t>
            </a:r>
            <a:endParaRPr lang="en-US" sz="7200" dirty="0"/>
          </a:p>
        </p:txBody>
      </p:sp>
      <p:sp>
        <p:nvSpPr>
          <p:cNvPr id="9" name="TextBox 8">
            <a:extLst>
              <a:ext uri="{FF2B5EF4-FFF2-40B4-BE49-F238E27FC236}">
                <a16:creationId xmlns:a16="http://schemas.microsoft.com/office/drawing/2014/main" id="{949CAB39-5590-33C9-9E6D-2439CAFBFDB4}"/>
              </a:ext>
            </a:extLst>
          </p:cNvPr>
          <p:cNvSpPr txBox="1"/>
          <p:nvPr/>
        </p:nvSpPr>
        <p:spPr>
          <a:xfrm>
            <a:off x="1914527" y="2806065"/>
            <a:ext cx="6186488" cy="1200329"/>
          </a:xfrm>
          <a:prstGeom prst="rect">
            <a:avLst/>
          </a:prstGeom>
          <a:noFill/>
        </p:spPr>
        <p:txBody>
          <a:bodyPr wrap="square">
            <a:spAutoFit/>
          </a:bodyPr>
          <a:lstStyle/>
          <a:p>
            <a:r>
              <a:rPr lang="en-US" sz="7200" b="1" dirty="0">
                <a:solidFill>
                  <a:srgbClr val="FF0000"/>
                </a:solidFill>
                <a:latin typeface="Calibri Light"/>
                <a:ea typeface="+mj-ea"/>
                <a:cs typeface="+mj-cs"/>
              </a:rPr>
              <a:t>Detection</a:t>
            </a:r>
            <a:r>
              <a:rPr lang="en-US" sz="4500" b="1" dirty="0">
                <a:solidFill>
                  <a:srgbClr val="FF0000"/>
                </a:solidFill>
                <a:effectLst>
                  <a:outerShdw blurRad="38100" dist="38100" dir="2700000" algn="tl">
                    <a:srgbClr val="000000">
                      <a:alpha val="43137"/>
                    </a:srgbClr>
                  </a:outerShdw>
                </a:effectLst>
                <a:latin typeface="Calibri Light"/>
                <a:ea typeface="+mj-ea"/>
                <a:cs typeface="+mj-cs"/>
              </a:rPr>
              <a:t> </a:t>
            </a:r>
            <a:endParaRPr lang="en-US" dirty="0"/>
          </a:p>
        </p:txBody>
      </p:sp>
      <p:pic>
        <p:nvPicPr>
          <p:cNvPr id="13" name="Picture 12">
            <a:extLst>
              <a:ext uri="{FF2B5EF4-FFF2-40B4-BE49-F238E27FC236}">
                <a16:creationId xmlns:a16="http://schemas.microsoft.com/office/drawing/2014/main" id="{7832FFA9-8E14-88A2-E3D1-0158DD0DCCFE}"/>
              </a:ext>
            </a:extLst>
          </p:cNvPr>
          <p:cNvPicPr>
            <a:picLocks noChangeAspect="1"/>
          </p:cNvPicPr>
          <p:nvPr/>
        </p:nvPicPr>
        <p:blipFill>
          <a:blip r:embed="rId2"/>
          <a:stretch>
            <a:fillRect/>
          </a:stretch>
        </p:blipFill>
        <p:spPr>
          <a:xfrm flipH="1">
            <a:off x="6692786" y="1143000"/>
            <a:ext cx="3657372" cy="365737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01047132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6B412C-35A9-8A26-5180-E3FDC5A7A84D}"/>
              </a:ext>
            </a:extLst>
          </p:cNvPr>
          <p:cNvSpPr>
            <a:spLocks noGrp="1"/>
          </p:cNvSpPr>
          <p:nvPr>
            <p:ph type="ctrTitle"/>
          </p:nvPr>
        </p:nvSpPr>
        <p:spPr>
          <a:xfrm>
            <a:off x="2781299" y="152401"/>
            <a:ext cx="6629400" cy="990599"/>
          </a:xfrm>
        </p:spPr>
        <p:txBody>
          <a:bodyPr/>
          <a:lstStyle/>
          <a:p>
            <a:r>
              <a:rPr lang="en-US" dirty="0">
                <a:solidFill>
                  <a:srgbClr val="FF0000"/>
                </a:solidFill>
                <a:effectLst>
                  <a:outerShdw blurRad="38100" dist="38100" dir="2700000" algn="tl">
                    <a:srgbClr val="000000">
                      <a:alpha val="43137"/>
                    </a:srgbClr>
                  </a:outerShdw>
                </a:effectLst>
              </a:rPr>
              <a:t>Face Detection </a:t>
            </a:r>
          </a:p>
        </p:txBody>
      </p:sp>
      <p:sp>
        <p:nvSpPr>
          <p:cNvPr id="3" name="Subtitle 2">
            <a:extLst>
              <a:ext uri="{FF2B5EF4-FFF2-40B4-BE49-F238E27FC236}">
                <a16:creationId xmlns:a16="http://schemas.microsoft.com/office/drawing/2014/main" id="{4B86C816-B0CA-8FE8-7CA3-9E97B3E90042}"/>
              </a:ext>
            </a:extLst>
          </p:cNvPr>
          <p:cNvSpPr>
            <a:spLocks noGrp="1"/>
          </p:cNvSpPr>
          <p:nvPr>
            <p:ph type="subTitle" idx="1"/>
          </p:nvPr>
        </p:nvSpPr>
        <p:spPr>
          <a:xfrm>
            <a:off x="2252661" y="1509711"/>
            <a:ext cx="7686675" cy="5029201"/>
          </a:xfrm>
        </p:spPr>
        <p:txBody>
          <a:bodyPr>
            <a:normAutofit/>
          </a:bodyPr>
          <a:lstStyle/>
          <a:p>
            <a:pPr algn="l"/>
            <a:r>
              <a:rPr lang="en-US" sz="2400" b="1" dirty="0">
                <a:solidFill>
                  <a:srgbClr val="0070C0"/>
                </a:solidFill>
                <a:latin typeface="Amasis MT Pro Medium" panose="02040604050005020304" pitchFamily="18" charset="0"/>
              </a:rPr>
              <a:t>Definition :</a:t>
            </a:r>
          </a:p>
          <a:p>
            <a:pPr algn="just"/>
            <a:r>
              <a:rPr lang="en-US" sz="2000" dirty="0">
                <a:latin typeface="Amasis MT Pro Medium" panose="02040604050005020304" pitchFamily="18" charset="0"/>
              </a:rPr>
              <a:t>Face detection is a computer technology being used in a variety of applications that identifies human faces in digital images. Face detection also refers to the psychological process by which humans locate and attend to faces in a visual scene.</a:t>
            </a:r>
          </a:p>
          <a:p>
            <a:pPr algn="l"/>
            <a:r>
              <a:rPr lang="en-US" sz="2400" b="1" dirty="0">
                <a:solidFill>
                  <a:srgbClr val="0070C0"/>
                </a:solidFill>
                <a:latin typeface="Amasis MT Pro Medium" panose="02040604050005020304" pitchFamily="18" charset="0"/>
              </a:rPr>
              <a:t>Work technic :</a:t>
            </a:r>
          </a:p>
          <a:p>
            <a:pPr marL="1428750" lvl="3" indent="-285750" algn="just">
              <a:buFont typeface="Arial" panose="020B0604020202020204" pitchFamily="34" charset="0"/>
              <a:buChar char="•"/>
            </a:pPr>
            <a:r>
              <a:rPr lang="en-US" sz="1850" dirty="0">
                <a:latin typeface="Amasis MT Pro Medium" panose="02040604050005020304" pitchFamily="18" charset="0"/>
              </a:rPr>
              <a:t>Algorithms: Analyze facial features such as eyes, nose, and mouth.</a:t>
            </a:r>
          </a:p>
          <a:p>
            <a:pPr marL="285750" indent="-285750" algn="just">
              <a:buFont typeface="Arial" panose="020B0604020202020204" pitchFamily="34" charset="0"/>
              <a:buChar char="•"/>
            </a:pPr>
            <a:endParaRPr lang="en-US" sz="2000" dirty="0">
              <a:latin typeface="Amasis MT Pro Medium" panose="02040604050005020304" pitchFamily="18" charset="0"/>
            </a:endParaRPr>
          </a:p>
          <a:p>
            <a:pPr marL="1428750" lvl="3" indent="-285750" algn="just">
              <a:buFont typeface="Arial" panose="020B0604020202020204" pitchFamily="34" charset="0"/>
              <a:buChar char="•"/>
            </a:pPr>
            <a:r>
              <a:rPr lang="en-US" sz="2000" dirty="0">
                <a:latin typeface="Amasis MT Pro Medium" panose="02040604050005020304" pitchFamily="18" charset="0"/>
              </a:rPr>
              <a:t>Feature Identification: Detects key landmarks like eyebrows, nose, and lips.</a:t>
            </a:r>
          </a:p>
          <a:p>
            <a:pPr marL="285750" indent="-285750" algn="just">
              <a:buFont typeface="Arial" panose="020B0604020202020204" pitchFamily="34" charset="0"/>
              <a:buChar char="•"/>
            </a:pPr>
            <a:endParaRPr lang="en-US" sz="2000" dirty="0">
              <a:latin typeface="Amasis MT Pro Medium" panose="02040604050005020304" pitchFamily="18" charset="0"/>
            </a:endParaRPr>
          </a:p>
          <a:p>
            <a:pPr marL="1428750" lvl="3" indent="-285750" algn="just">
              <a:buFont typeface="Arial" panose="020B0604020202020204" pitchFamily="34" charset="0"/>
              <a:buChar char="•"/>
            </a:pPr>
            <a:r>
              <a:rPr lang="en-US" sz="2000" dirty="0">
                <a:latin typeface="Amasis MT Pro Medium" panose="02040604050005020304" pitchFamily="18" charset="0"/>
              </a:rPr>
              <a:t>Training: Uses large datasets to ensure accuracy and adaptability in different conditions.</a:t>
            </a:r>
          </a:p>
          <a:p>
            <a:endParaRPr lang="en-US" dirty="0"/>
          </a:p>
        </p:txBody>
      </p:sp>
      <p:sp>
        <p:nvSpPr>
          <p:cNvPr id="4" name="Slide Number Placeholder 3">
            <a:extLst>
              <a:ext uri="{FF2B5EF4-FFF2-40B4-BE49-F238E27FC236}">
                <a16:creationId xmlns:a16="http://schemas.microsoft.com/office/drawing/2014/main" id="{2D5107A0-0392-F07A-2AB7-5444DF210003}"/>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90548557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0D766-F767-B6F7-C98F-4FD9352A2DC1}"/>
              </a:ext>
            </a:extLst>
          </p:cNvPr>
          <p:cNvSpPr>
            <a:spLocks noGrp="1"/>
          </p:cNvSpPr>
          <p:nvPr>
            <p:ph type="title"/>
          </p:nvPr>
        </p:nvSpPr>
        <p:spPr>
          <a:xfrm>
            <a:off x="609600" y="457200"/>
            <a:ext cx="7848600" cy="1219200"/>
          </a:xfrm>
        </p:spPr>
        <p:txBody>
          <a:bodyPr>
            <a:normAutofit fontScale="90000"/>
          </a:bodyPr>
          <a:lstStyle/>
          <a:p>
            <a:r>
              <a:rPr lang="en-US" sz="2700" b="1" dirty="0">
                <a:solidFill>
                  <a:srgbClr val="0070C0"/>
                </a:solidFill>
                <a:latin typeface="Amasis MT Pro Medium"/>
              </a:rPr>
              <a:t>Techniques Methods in Face Detection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br>
              <a:rPr lang="en-US" dirty="0">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p:txBody>
      </p:sp>
      <p:pic>
        <p:nvPicPr>
          <p:cNvPr id="7" name="Content Placeholder 6">
            <a:extLst>
              <a:ext uri="{FF2B5EF4-FFF2-40B4-BE49-F238E27FC236}">
                <a16:creationId xmlns:a16="http://schemas.microsoft.com/office/drawing/2014/main" id="{1CA2BC3F-0622-90C8-530D-DC987BE82BC2}"/>
              </a:ext>
            </a:extLst>
          </p:cNvPr>
          <p:cNvPicPr>
            <a:picLocks noGrp="1" noChangeAspect="1"/>
          </p:cNvPicPr>
          <p:nvPr>
            <p:ph idx="1"/>
          </p:nvPr>
        </p:nvPicPr>
        <p:blipFill>
          <a:blip r:embed="rId2"/>
          <a:stretch>
            <a:fillRect/>
          </a:stretch>
        </p:blipFill>
        <p:spPr>
          <a:xfrm>
            <a:off x="5663022" y="1221866"/>
            <a:ext cx="5212532" cy="4404742"/>
          </a:xfrm>
          <a:prstGeom prst="rect">
            <a:avLst/>
          </a:prstGeom>
        </p:spPr>
      </p:pic>
      <p:sp>
        <p:nvSpPr>
          <p:cNvPr id="6" name="Text Placeholder 5">
            <a:extLst>
              <a:ext uri="{FF2B5EF4-FFF2-40B4-BE49-F238E27FC236}">
                <a16:creationId xmlns:a16="http://schemas.microsoft.com/office/drawing/2014/main" id="{ACD39063-F900-BB1F-2975-078979B8B8DE}"/>
              </a:ext>
            </a:extLst>
          </p:cNvPr>
          <p:cNvSpPr txBox="1">
            <a:spLocks noGrp="1"/>
          </p:cNvSpPr>
          <p:nvPr>
            <p:ph type="body" sz="half" idx="2"/>
          </p:nvPr>
        </p:nvSpPr>
        <p:spPr>
          <a:xfrm>
            <a:off x="762000" y="1447800"/>
            <a:ext cx="4775579" cy="2526846"/>
          </a:xfrm>
          <a:prstGeom prst="rect">
            <a:avLst/>
          </a:prstGeom>
          <a:noFill/>
        </p:spPr>
        <p:txBody>
          <a:bodyPr wrap="square" rtlCol="0">
            <a:spAutoFit/>
          </a:bodyPr>
          <a:lstStyle/>
          <a:p>
            <a:pPr algn="just"/>
            <a:r>
              <a:rPr lang="en-US" sz="2000" dirty="0">
                <a:solidFill>
                  <a:schemeClr val="tx1">
                    <a:lumMod val="95000"/>
                    <a:lumOff val="5000"/>
                  </a:schemeClr>
                </a:solidFill>
                <a:latin typeface="Amasis MT Pro Medium" panose="02040604050005020304" pitchFamily="18" charset="0"/>
              </a:rPr>
              <a:t>Face detection techniques have evolved over the years to achieve more accurate results.</a:t>
            </a:r>
          </a:p>
          <a:p>
            <a:pPr algn="just"/>
            <a:r>
              <a:rPr lang="en-US" sz="2400" dirty="0">
                <a:solidFill>
                  <a:schemeClr val="tx1">
                    <a:lumMod val="95000"/>
                    <a:lumOff val="5000"/>
                  </a:schemeClr>
                </a:solidFill>
                <a:latin typeface="Amasis MT Pro Medium" panose="02040604050005020304" pitchFamily="18" charset="0"/>
              </a:rPr>
              <a:t>Techniques are broadly divided into:</a:t>
            </a:r>
            <a:endParaRPr lang="en-US" sz="2000" dirty="0">
              <a:solidFill>
                <a:schemeClr val="tx1">
                  <a:lumMod val="95000"/>
                  <a:lumOff val="5000"/>
                </a:schemeClr>
              </a:solidFill>
              <a:latin typeface="Amasis MT Pro Medium" panose="02040604050005020304" pitchFamily="18" charset="0"/>
            </a:endParaRPr>
          </a:p>
          <a:p>
            <a:pPr marL="342900" indent="-342900" algn="just">
              <a:buFont typeface="+mj-lt"/>
              <a:buAutoNum type="arabicPeriod"/>
            </a:pPr>
            <a:r>
              <a:rPr lang="en-US" sz="2000" dirty="0">
                <a:solidFill>
                  <a:schemeClr val="tx1">
                    <a:lumMod val="95000"/>
                    <a:lumOff val="5000"/>
                  </a:schemeClr>
                </a:solidFill>
                <a:latin typeface="Amasis MT Pro Medium" panose="02040604050005020304" pitchFamily="18" charset="0"/>
              </a:rPr>
              <a:t>Traditional methods.</a:t>
            </a:r>
          </a:p>
          <a:p>
            <a:pPr marL="342900" indent="-342900" algn="just">
              <a:buFont typeface="+mj-lt"/>
              <a:buAutoNum type="arabicPeriod"/>
            </a:pPr>
            <a:r>
              <a:rPr lang="en-US" sz="2000" dirty="0">
                <a:solidFill>
                  <a:schemeClr val="tx1">
                    <a:lumMod val="95000"/>
                    <a:lumOff val="5000"/>
                  </a:schemeClr>
                </a:solidFill>
                <a:latin typeface="Amasis MT Pro Medium" panose="02040604050005020304" pitchFamily="18" charset="0"/>
              </a:rPr>
              <a:t>Neural network-based methods</a:t>
            </a:r>
            <a:endParaRPr lang="en-US" dirty="0">
              <a:solidFill>
                <a:schemeClr val="tx1">
                  <a:lumMod val="95000"/>
                  <a:lumOff val="5000"/>
                </a:schemeClr>
              </a:solidFill>
              <a:latin typeface="Amasis MT Pro Medium" panose="02040604050005020304" pitchFamily="18" charset="0"/>
            </a:endParaRPr>
          </a:p>
        </p:txBody>
      </p:sp>
      <p:sp>
        <p:nvSpPr>
          <p:cNvPr id="5" name="Slide Number Placeholder 4">
            <a:extLst>
              <a:ext uri="{FF2B5EF4-FFF2-40B4-BE49-F238E27FC236}">
                <a16:creationId xmlns:a16="http://schemas.microsoft.com/office/drawing/2014/main" id="{D93E450F-59F4-161D-D146-47CCBBBF9837}"/>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8552483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4DCC-97D3-5452-3813-AFA1EC6F03FF}"/>
              </a:ext>
            </a:extLst>
          </p:cNvPr>
          <p:cNvSpPr>
            <a:spLocks noGrp="1"/>
          </p:cNvSpPr>
          <p:nvPr>
            <p:ph type="title"/>
          </p:nvPr>
        </p:nvSpPr>
        <p:spPr>
          <a:xfrm>
            <a:off x="1676400" y="533400"/>
            <a:ext cx="3276600" cy="1066800"/>
          </a:xfrm>
        </p:spPr>
        <p:txBody>
          <a:bodyPr>
            <a:normAutofit/>
          </a:bodyPr>
          <a:lstStyle/>
          <a:p>
            <a:r>
              <a:rPr lang="en-US" sz="2800" dirty="0">
                <a:solidFill>
                  <a:schemeClr val="tx1">
                    <a:lumMod val="95000"/>
                    <a:lumOff val="5000"/>
                  </a:schemeClr>
                </a:solidFill>
                <a:effectLst>
                  <a:outerShdw blurRad="38100" dist="38100" dir="2700000" algn="tl">
                    <a:srgbClr val="000000">
                      <a:alpha val="43137"/>
                    </a:srgbClr>
                  </a:outerShdw>
                </a:effectLst>
                <a:latin typeface="Amasis MT Pro Medium" panose="02040604050005020304" pitchFamily="18" charset="0"/>
              </a:rPr>
              <a:t> </a:t>
            </a:r>
            <a:r>
              <a:rPr lang="en-US" sz="2400" b="1" dirty="0">
                <a:solidFill>
                  <a:srgbClr val="0070C0"/>
                </a:solidFill>
                <a:latin typeface="Amasis MT Pro Medium" panose="02040604050005020304" pitchFamily="18" charset="0"/>
              </a:rPr>
              <a:t>YOLO Algorithm</a:t>
            </a:r>
            <a:br>
              <a:rPr lang="en-US" sz="2800" dirty="0">
                <a:solidFill>
                  <a:schemeClr val="tx1">
                    <a:lumMod val="95000"/>
                    <a:lumOff val="5000"/>
                  </a:schemeClr>
                </a:solidFill>
                <a:effectLst>
                  <a:outerShdw blurRad="38100" dist="38100" dir="2700000" algn="tl">
                    <a:srgbClr val="000000">
                      <a:alpha val="43137"/>
                    </a:srgbClr>
                  </a:outerShdw>
                </a:effectLst>
                <a:latin typeface="Amasis MT Pro Medium" panose="02040604050005020304" pitchFamily="18" charset="0"/>
              </a:rPr>
            </a:br>
            <a:endParaRPr lang="en-US" sz="2800" dirty="0">
              <a:solidFill>
                <a:schemeClr val="tx1">
                  <a:lumMod val="95000"/>
                  <a:lumOff val="5000"/>
                </a:schemeClr>
              </a:solidFill>
              <a:effectLst>
                <a:outerShdw blurRad="38100" dist="38100" dir="2700000" algn="tl">
                  <a:srgbClr val="000000">
                    <a:alpha val="43137"/>
                  </a:srgbClr>
                </a:outerShdw>
              </a:effectLst>
            </a:endParaRPr>
          </a:p>
        </p:txBody>
      </p:sp>
      <p:sp>
        <p:nvSpPr>
          <p:cNvPr id="4" name="Text Placeholder 3">
            <a:extLst>
              <a:ext uri="{FF2B5EF4-FFF2-40B4-BE49-F238E27FC236}">
                <a16:creationId xmlns:a16="http://schemas.microsoft.com/office/drawing/2014/main" id="{43C6072C-C3D9-76C4-696F-E3EE41A09A3D}"/>
              </a:ext>
            </a:extLst>
          </p:cNvPr>
          <p:cNvSpPr>
            <a:spLocks noGrp="1"/>
          </p:cNvSpPr>
          <p:nvPr>
            <p:ph type="body" sz="half" idx="2"/>
          </p:nvPr>
        </p:nvSpPr>
        <p:spPr>
          <a:xfrm>
            <a:off x="1676400" y="1524000"/>
            <a:ext cx="4343400" cy="3832690"/>
          </a:xfrm>
        </p:spPr>
        <p:txBody>
          <a:bodyPr>
            <a:normAutofit/>
          </a:bodyPr>
          <a:lstStyle/>
          <a:p>
            <a:pPr marL="342900" indent="-342900" defTabSz="914400">
              <a:lnSpc>
                <a:spcPct val="100000"/>
              </a:lnSpc>
              <a:spcBef>
                <a:spcPts val="0"/>
              </a:spcBef>
              <a:buFont typeface="Arial" panose="020B0604020202020204" pitchFamily="34" charset="0"/>
              <a:buChar char="•"/>
              <a:defRPr/>
            </a:pPr>
            <a:r>
              <a:rPr lang="en-US" sz="2000" dirty="0">
                <a:solidFill>
                  <a:schemeClr val="tx1">
                    <a:lumMod val="95000"/>
                    <a:lumOff val="5000"/>
                  </a:schemeClr>
                </a:solidFill>
                <a:latin typeface="Amasis MT Pro Medium" panose="02040604050005020304" pitchFamily="18" charset="0"/>
              </a:rPr>
              <a:t>YOLO stands for "You Only Look Once," a popular real-time object detection algorithm.</a:t>
            </a:r>
          </a:p>
          <a:p>
            <a:pPr marL="342900" indent="-342900" defTabSz="914400">
              <a:lnSpc>
                <a:spcPct val="100000"/>
              </a:lnSpc>
              <a:spcBef>
                <a:spcPts val="0"/>
              </a:spcBef>
              <a:buFont typeface="Arial" panose="020B0604020202020204" pitchFamily="34" charset="0"/>
              <a:buChar char="•"/>
              <a:defRPr/>
            </a:pPr>
            <a:r>
              <a:rPr lang="en-US" sz="2000" dirty="0">
                <a:solidFill>
                  <a:schemeClr val="tx1">
                    <a:lumMod val="95000"/>
                    <a:lumOff val="5000"/>
                  </a:schemeClr>
                </a:solidFill>
                <a:latin typeface="Amasis MT Pro Medium" panose="02040604050005020304" pitchFamily="18" charset="0"/>
              </a:rPr>
              <a:t>YOLO detects faces by dividing an image into a grid, each grid part predicting objects and their locations.</a:t>
            </a:r>
          </a:p>
          <a:p>
            <a:pPr marL="342900" indent="-342900" defTabSz="914400">
              <a:lnSpc>
                <a:spcPct val="100000"/>
              </a:lnSpc>
              <a:spcBef>
                <a:spcPts val="0"/>
              </a:spcBef>
              <a:buFont typeface="Arial" panose="020B0604020202020204" pitchFamily="34" charset="0"/>
              <a:buChar char="•"/>
              <a:defRPr/>
            </a:pPr>
            <a:r>
              <a:rPr lang="en-US" sz="2000" dirty="0">
                <a:solidFill>
                  <a:schemeClr val="tx1">
                    <a:lumMod val="95000"/>
                    <a:lumOff val="5000"/>
                  </a:schemeClr>
                </a:solidFill>
                <a:latin typeface="Amasis MT Pro Medium" panose="02040604050005020304" pitchFamily="18" charset="0"/>
              </a:rPr>
              <a:t>It combines predictions to provide efficient and accurate face detection</a:t>
            </a:r>
          </a:p>
          <a:p>
            <a:endParaRPr lang="en-US" dirty="0"/>
          </a:p>
        </p:txBody>
      </p:sp>
      <p:sp>
        <p:nvSpPr>
          <p:cNvPr id="5" name="Slide Number Placeholder 4">
            <a:extLst>
              <a:ext uri="{FF2B5EF4-FFF2-40B4-BE49-F238E27FC236}">
                <a16:creationId xmlns:a16="http://schemas.microsoft.com/office/drawing/2014/main" id="{29237712-F342-C828-FF5F-ABFCE2B4EEB0}"/>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6" name="Picture 5">
            <a:extLst>
              <a:ext uri="{FF2B5EF4-FFF2-40B4-BE49-F238E27FC236}">
                <a16:creationId xmlns:a16="http://schemas.microsoft.com/office/drawing/2014/main" id="{F5BC3EA6-DADA-0FEB-DD51-00697E9C29AF}"/>
              </a:ext>
            </a:extLst>
          </p:cNvPr>
          <p:cNvPicPr>
            <a:picLocks noChangeAspect="1"/>
          </p:cNvPicPr>
          <p:nvPr/>
        </p:nvPicPr>
        <p:blipFill>
          <a:blip r:embed="rId2"/>
          <a:stretch>
            <a:fillRect/>
          </a:stretch>
        </p:blipFill>
        <p:spPr>
          <a:xfrm>
            <a:off x="6388100" y="1524000"/>
            <a:ext cx="3831822" cy="2861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692366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22385-9F08-BC08-51C7-E8E8A72E1C9E}"/>
              </a:ext>
            </a:extLst>
          </p:cNvPr>
          <p:cNvSpPr>
            <a:spLocks noGrp="1"/>
          </p:cNvSpPr>
          <p:nvPr>
            <p:ph type="ctrTitle"/>
          </p:nvPr>
        </p:nvSpPr>
        <p:spPr>
          <a:xfrm>
            <a:off x="1879237" y="457200"/>
            <a:ext cx="8305800" cy="838200"/>
          </a:xfrm>
        </p:spPr>
        <p:txBody>
          <a:bodyPr>
            <a:noAutofit/>
          </a:bodyPr>
          <a:lstStyle/>
          <a:p>
            <a:r>
              <a:rPr lang="en-US" sz="3300" dirty="0">
                <a:solidFill>
                  <a:srgbClr val="0070C0"/>
                </a:solidFill>
                <a:latin typeface="Amasis MT Pro Medium" panose="02040604050005020304" pitchFamily="18" charset="0"/>
              </a:rPr>
              <a:t>The comparison between different algorithms of Face Detection</a:t>
            </a:r>
            <a:endParaRPr lang="en-US" sz="3300" dirty="0">
              <a:solidFill>
                <a:schemeClr val="tx1">
                  <a:lumMod val="95000"/>
                  <a:lumOff val="5000"/>
                </a:schemeClr>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D94A144F-DCC4-EC1B-A120-F916298838FE}"/>
              </a:ext>
            </a:extLst>
          </p:cNvPr>
          <p:cNvSpPr>
            <a:spLocks noGrp="1"/>
          </p:cNvSpPr>
          <p:nvPr>
            <p:ph type="sldNum" sz="quarter" idx="12"/>
          </p:nvPr>
        </p:nvSpPr>
        <p:spPr/>
        <p:txBody>
          <a:bodyPr/>
          <a:lstStyle/>
          <a:p>
            <a:fld id="{B6F15528-21DE-4FAA-801E-634DDDAF4B2B}" type="slidenum">
              <a:rPr lang="en-US" smtClean="0"/>
              <a:pPr/>
              <a:t>16</a:t>
            </a:fld>
            <a:endParaRPr lang="en-US" dirty="0"/>
          </a:p>
        </p:txBody>
      </p:sp>
      <p:pic>
        <p:nvPicPr>
          <p:cNvPr id="5" name="Picture 4">
            <a:extLst>
              <a:ext uri="{FF2B5EF4-FFF2-40B4-BE49-F238E27FC236}">
                <a16:creationId xmlns:a16="http://schemas.microsoft.com/office/drawing/2014/main" id="{57C89C8A-14F7-9D12-78C2-9F9D5CA398B4}"/>
              </a:ext>
            </a:extLst>
          </p:cNvPr>
          <p:cNvPicPr>
            <a:picLocks noChangeAspect="1"/>
          </p:cNvPicPr>
          <p:nvPr/>
        </p:nvPicPr>
        <p:blipFill>
          <a:blip r:embed="rId2"/>
          <a:stretch>
            <a:fillRect/>
          </a:stretch>
        </p:blipFill>
        <p:spPr>
          <a:xfrm>
            <a:off x="1904637" y="1488164"/>
            <a:ext cx="8382726" cy="499927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67714173"/>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C015-0448-7673-0E30-2DB3D94BD7AB}"/>
              </a:ext>
            </a:extLst>
          </p:cNvPr>
          <p:cNvSpPr>
            <a:spLocks noGrp="1"/>
          </p:cNvSpPr>
          <p:nvPr>
            <p:ph type="ctrTitle"/>
          </p:nvPr>
        </p:nvSpPr>
        <p:spPr>
          <a:xfrm>
            <a:off x="1219200" y="762001"/>
            <a:ext cx="9144000" cy="1345711"/>
          </a:xfrm>
        </p:spPr>
        <p:txBody>
          <a:bodyPr>
            <a:noAutofit/>
          </a:bodyPr>
          <a:lstStyle/>
          <a:p>
            <a:r>
              <a:rPr lang="en-US" sz="2400" b="1" dirty="0">
                <a:solidFill>
                  <a:srgbClr val="0070C0"/>
                </a:solidFill>
                <a:latin typeface="Amasis MT Pro Medium"/>
              </a:rPr>
              <a:t>The benefits of using version ( YOLOv11)</a:t>
            </a:r>
            <a:br>
              <a:rPr lang="en-US" sz="2400" b="1" dirty="0">
                <a:solidFill>
                  <a:srgbClr val="0070C0"/>
                </a:solidFill>
                <a:latin typeface="Amasis MT Pro Medium"/>
              </a:rPr>
            </a:br>
            <a:r>
              <a:rPr lang="en-US" sz="3300" dirty="0">
                <a:solidFill>
                  <a:srgbClr val="0070C0"/>
                </a:solidFill>
              </a:rPr>
              <a:t> </a:t>
            </a:r>
            <a:r>
              <a:rPr lang="en-US" sz="2000" dirty="0">
                <a:solidFill>
                  <a:srgbClr val="FF0000"/>
                </a:solidFill>
              </a:rPr>
              <a:t>(YOLOv11 is the latest version in the YOLO series, offering significant enhancements and improvements over previous versions</a:t>
            </a:r>
            <a:r>
              <a:rPr lang="en-US" sz="2000" dirty="0">
                <a:solidFill>
                  <a:schemeClr val="tx1">
                    <a:lumMod val="95000"/>
                    <a:lumOff val="5000"/>
                  </a:schemeClr>
                </a:solidFill>
              </a:rPr>
              <a:t>.)</a:t>
            </a:r>
            <a:br>
              <a:rPr lang="en-US" sz="2000" dirty="0">
                <a:solidFill>
                  <a:schemeClr val="tx1">
                    <a:lumMod val="95000"/>
                    <a:lumOff val="5000"/>
                  </a:schemeClr>
                </a:solidFill>
              </a:rPr>
            </a:br>
            <a:endParaRPr lang="en-US" sz="2000" dirty="0"/>
          </a:p>
        </p:txBody>
      </p:sp>
      <p:sp>
        <p:nvSpPr>
          <p:cNvPr id="4" name="Slide Number Placeholder 3">
            <a:extLst>
              <a:ext uri="{FF2B5EF4-FFF2-40B4-BE49-F238E27FC236}">
                <a16:creationId xmlns:a16="http://schemas.microsoft.com/office/drawing/2014/main" id="{948934F5-20EE-E578-E263-E7FE4F37A328}"/>
              </a:ext>
            </a:extLst>
          </p:cNvPr>
          <p:cNvSpPr>
            <a:spLocks noGrp="1"/>
          </p:cNvSpPr>
          <p:nvPr>
            <p:ph type="sldNum" sz="quarter" idx="12"/>
          </p:nvPr>
        </p:nvSpPr>
        <p:spPr/>
        <p:txBody>
          <a:bodyPr/>
          <a:lstStyle/>
          <a:p>
            <a:fld id="{B6F15528-21DE-4FAA-801E-634DDDAF4B2B}" type="slidenum">
              <a:rPr lang="en-US" smtClean="0"/>
              <a:pPr/>
              <a:t>17</a:t>
            </a:fld>
            <a:endParaRPr lang="en-US" dirty="0"/>
          </a:p>
        </p:txBody>
      </p:sp>
      <p:pic>
        <p:nvPicPr>
          <p:cNvPr id="9" name="Picture 8">
            <a:extLst>
              <a:ext uri="{FF2B5EF4-FFF2-40B4-BE49-F238E27FC236}">
                <a16:creationId xmlns:a16="http://schemas.microsoft.com/office/drawing/2014/main" id="{48A2321A-B9F3-5580-DCCF-00D52B369FBE}"/>
              </a:ext>
            </a:extLst>
          </p:cNvPr>
          <p:cNvPicPr>
            <a:picLocks noChangeAspect="1"/>
          </p:cNvPicPr>
          <p:nvPr/>
        </p:nvPicPr>
        <p:blipFill>
          <a:blip r:embed="rId2"/>
          <a:stretch>
            <a:fillRect/>
          </a:stretch>
        </p:blipFill>
        <p:spPr>
          <a:xfrm>
            <a:off x="1750842" y="1840126"/>
            <a:ext cx="8690317" cy="4255874"/>
          </a:xfrm>
          <a:prstGeom prst="rect">
            <a:avLst/>
          </a:prstGeom>
        </p:spPr>
      </p:pic>
    </p:spTree>
    <p:extLst>
      <p:ext uri="{BB962C8B-B14F-4D97-AF65-F5344CB8AC3E}">
        <p14:creationId xmlns:p14="http://schemas.microsoft.com/office/powerpoint/2010/main" val="1591471100"/>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EC99-57D6-22FF-A572-0687E5BAA71E}"/>
              </a:ext>
            </a:extLst>
          </p:cNvPr>
          <p:cNvSpPr>
            <a:spLocks noGrp="1"/>
          </p:cNvSpPr>
          <p:nvPr>
            <p:ph type="ctrTitle"/>
          </p:nvPr>
        </p:nvSpPr>
        <p:spPr>
          <a:xfrm>
            <a:off x="2819400" y="22746"/>
            <a:ext cx="6629400" cy="1066800"/>
          </a:xfrm>
        </p:spPr>
        <p:txBody>
          <a:bodyPr>
            <a:normAutofit/>
          </a:bodyPr>
          <a:lstStyle/>
          <a:p>
            <a:r>
              <a:rPr lang="en-US" sz="2400" b="1" dirty="0">
                <a:solidFill>
                  <a:srgbClr val="0070C0"/>
                </a:solidFill>
                <a:latin typeface="Amasis MT Pro Medium"/>
              </a:rPr>
              <a:t>YOLO11</a:t>
            </a:r>
            <a:r>
              <a:rPr lang="en-US" sz="3300" b="1" dirty="0">
                <a:solidFill>
                  <a:srgbClr val="0070C0"/>
                </a:solidFill>
                <a:effectLst>
                  <a:outerShdw blurRad="38100" dist="38100" dir="2700000" algn="tl">
                    <a:srgbClr val="000000">
                      <a:alpha val="43137"/>
                    </a:srgbClr>
                  </a:outerShdw>
                </a:effectLst>
              </a:rPr>
              <a:t> </a:t>
            </a:r>
            <a:r>
              <a:rPr lang="en-US" sz="2400" b="1" dirty="0">
                <a:solidFill>
                  <a:srgbClr val="0070C0"/>
                </a:solidFill>
                <a:latin typeface="Amasis MT Pro Medium"/>
              </a:rPr>
              <a:t>Architecture</a:t>
            </a:r>
            <a:r>
              <a:rPr lang="en-US" sz="3300" b="1" dirty="0">
                <a:solidFill>
                  <a:srgbClr val="0070C0"/>
                </a:solidFill>
                <a:effectLst>
                  <a:outerShdw blurRad="38100" dist="38100" dir="2700000" algn="tl">
                    <a:srgbClr val="000000">
                      <a:alpha val="43137"/>
                    </a:srgbClr>
                  </a:outerShdw>
                </a:effectLst>
              </a:rPr>
              <a:t> </a:t>
            </a:r>
            <a:r>
              <a:rPr lang="en-US" sz="3300" b="1" dirty="0">
                <a:solidFill>
                  <a:schemeClr val="tx1">
                    <a:lumMod val="95000"/>
                    <a:lumOff val="5000"/>
                  </a:schemeClr>
                </a:solidFill>
                <a:effectLst>
                  <a:outerShdw blurRad="38100" dist="38100" dir="2700000" algn="tl">
                    <a:srgbClr val="000000">
                      <a:alpha val="43137"/>
                    </a:srgbClr>
                  </a:outerShdw>
                </a:effectLst>
              </a:rPr>
              <a:t> </a:t>
            </a:r>
            <a:br>
              <a:rPr lang="en-US" sz="3300" dirty="0">
                <a:solidFill>
                  <a:schemeClr val="tx1">
                    <a:lumMod val="95000"/>
                    <a:lumOff val="5000"/>
                  </a:schemeClr>
                </a:solidFill>
                <a:effectLst>
                  <a:outerShdw blurRad="38100" dist="38100" dir="2700000" algn="tl">
                    <a:srgbClr val="000000">
                      <a:alpha val="43137"/>
                    </a:srgbClr>
                  </a:outerShdw>
                </a:effectLst>
              </a:rPr>
            </a:br>
            <a:endParaRPr lang="en-US" sz="3300" dirty="0">
              <a:solidFill>
                <a:schemeClr val="tx1">
                  <a:lumMod val="95000"/>
                  <a:lumOff val="5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A1D68249-7887-A167-D691-6478C75B8FE7}"/>
              </a:ext>
            </a:extLst>
          </p:cNvPr>
          <p:cNvSpPr>
            <a:spLocks noGrp="1"/>
          </p:cNvSpPr>
          <p:nvPr>
            <p:ph type="subTitle" idx="1"/>
          </p:nvPr>
        </p:nvSpPr>
        <p:spPr>
          <a:xfrm>
            <a:off x="1562100" y="930275"/>
            <a:ext cx="4572000" cy="5791200"/>
          </a:xfrm>
        </p:spPr>
        <p:txBody>
          <a:bodyPr>
            <a:normAutofit lnSpcReduction="10000"/>
          </a:bodyPr>
          <a:lstStyle/>
          <a:p>
            <a:pPr algn="just" defTabSz="914400">
              <a:lnSpc>
                <a:spcPct val="100000"/>
              </a:lnSpc>
              <a:spcBef>
                <a:spcPts val="0"/>
              </a:spcBef>
              <a:defRPr/>
            </a:pPr>
            <a:r>
              <a:rPr lang="en-US" sz="2400" b="1" dirty="0">
                <a:latin typeface="Amasis MT Pro Medium" panose="02040604050005020304" pitchFamily="18" charset="0"/>
              </a:rPr>
              <a:t>The architecture consists of three main components:</a:t>
            </a:r>
          </a:p>
          <a:p>
            <a:pPr marL="342900" indent="-342900" algn="l" defTabSz="914400">
              <a:lnSpc>
                <a:spcPct val="100000"/>
              </a:lnSpc>
              <a:spcBef>
                <a:spcPts val="0"/>
              </a:spcBef>
              <a:buFont typeface="Arial" panose="020B0604020202020204" pitchFamily="34" charset="0"/>
              <a:buChar char="•"/>
              <a:defRPr/>
            </a:pPr>
            <a:r>
              <a:rPr lang="en-US" sz="2400" b="1" dirty="0">
                <a:solidFill>
                  <a:schemeClr val="tx1">
                    <a:lumMod val="95000"/>
                    <a:lumOff val="5000"/>
                  </a:schemeClr>
                </a:solidFill>
                <a:latin typeface="Amasis MT Pro Medium" panose="02040604050005020304" pitchFamily="18" charset="0"/>
              </a:rPr>
              <a:t>Backbone: </a:t>
            </a:r>
            <a:r>
              <a:rPr lang="en-US" sz="2400" dirty="0">
                <a:solidFill>
                  <a:schemeClr val="tx1">
                    <a:lumMod val="95000"/>
                    <a:lumOff val="5000"/>
                  </a:schemeClr>
                </a:solidFill>
                <a:latin typeface="Amasis MT Pro Medium" panose="02040604050005020304" pitchFamily="18" charset="0"/>
              </a:rPr>
              <a:t>Uses the C3K2 block for feature extraction, capturing essential patterns for accurate detection</a:t>
            </a:r>
          </a:p>
          <a:p>
            <a:pPr marL="342900" indent="-342900" algn="l" defTabSz="914400">
              <a:lnSpc>
                <a:spcPct val="100000"/>
              </a:lnSpc>
              <a:spcBef>
                <a:spcPts val="0"/>
              </a:spcBef>
              <a:buFont typeface="Arial" panose="020B0604020202020204" pitchFamily="34" charset="0"/>
              <a:buChar char="•"/>
              <a:defRPr/>
            </a:pPr>
            <a:r>
              <a:rPr lang="en-US" sz="2400" b="1" dirty="0">
                <a:solidFill>
                  <a:schemeClr val="tx1">
                    <a:lumMod val="95000"/>
                    <a:lumOff val="5000"/>
                  </a:schemeClr>
                </a:solidFill>
                <a:latin typeface="Amasis MT Pro Medium" panose="02040604050005020304" pitchFamily="18" charset="0"/>
              </a:rPr>
              <a:t>Neck : </a:t>
            </a:r>
            <a:r>
              <a:rPr lang="en-US" sz="2400" dirty="0">
                <a:solidFill>
                  <a:schemeClr val="tx1">
                    <a:lumMod val="95000"/>
                    <a:lumOff val="5000"/>
                  </a:schemeClr>
                </a:solidFill>
                <a:latin typeface="Amasis MT Pro Medium" panose="02040604050005020304" pitchFamily="18" charset="0"/>
              </a:rPr>
              <a:t>Utilizes the SPPF module to refine and aggregate features, improving detection at various scales.</a:t>
            </a:r>
          </a:p>
          <a:p>
            <a:pPr marL="342900" indent="-342900" algn="l" defTabSz="914400">
              <a:lnSpc>
                <a:spcPct val="100000"/>
              </a:lnSpc>
              <a:spcBef>
                <a:spcPts val="0"/>
              </a:spcBef>
              <a:buFont typeface="Arial" panose="020B0604020202020204" pitchFamily="34" charset="0"/>
              <a:buChar char="•"/>
              <a:defRPr/>
            </a:pPr>
            <a:r>
              <a:rPr lang="en-US" sz="2400" b="1" dirty="0">
                <a:solidFill>
                  <a:schemeClr val="tx1">
                    <a:lumMod val="95000"/>
                    <a:lumOff val="5000"/>
                  </a:schemeClr>
                </a:solidFill>
                <a:latin typeface="Amasis MT Pro Medium" panose="02040604050005020304" pitchFamily="18" charset="0"/>
              </a:rPr>
              <a:t>Head: </a:t>
            </a:r>
            <a:r>
              <a:rPr lang="en-US" sz="2400" dirty="0">
                <a:solidFill>
                  <a:schemeClr val="tx1">
                    <a:lumMod val="95000"/>
                    <a:lumOff val="5000"/>
                  </a:schemeClr>
                </a:solidFill>
                <a:latin typeface="Amasis MT Pro Medium" panose="02040604050005020304" pitchFamily="18" charset="0"/>
              </a:rPr>
              <a:t>Employs the C2PSA block for spatial attention, generating bounding boxes, class labels, and confidence scores.</a:t>
            </a:r>
          </a:p>
          <a:p>
            <a:endParaRPr lang="en-US"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F6A2364F-BCCC-938F-C608-5DFFA6F3F15B}"/>
              </a:ext>
            </a:extLst>
          </p:cNvPr>
          <p:cNvSpPr>
            <a:spLocks noGrp="1"/>
          </p:cNvSpPr>
          <p:nvPr>
            <p:ph type="sldNum" sz="quarter" idx="12"/>
          </p:nvPr>
        </p:nvSpPr>
        <p:spPr/>
        <p:txBody>
          <a:bodyPr/>
          <a:lstStyle/>
          <a:p>
            <a:fld id="{B6F15528-21DE-4FAA-801E-634DDDAF4B2B}" type="slidenum">
              <a:rPr lang="en-US" smtClean="0"/>
              <a:pPr/>
              <a:t>18</a:t>
            </a:fld>
            <a:endParaRPr lang="en-US" dirty="0"/>
          </a:p>
        </p:txBody>
      </p:sp>
      <p:pic>
        <p:nvPicPr>
          <p:cNvPr id="5" name="Picture 4">
            <a:extLst>
              <a:ext uri="{FF2B5EF4-FFF2-40B4-BE49-F238E27FC236}">
                <a16:creationId xmlns:a16="http://schemas.microsoft.com/office/drawing/2014/main" id="{759ECB28-9DB5-0EE7-1761-0C0336964435}"/>
              </a:ext>
            </a:extLst>
          </p:cNvPr>
          <p:cNvPicPr>
            <a:picLocks noChangeAspect="1"/>
          </p:cNvPicPr>
          <p:nvPr/>
        </p:nvPicPr>
        <p:blipFill rotWithShape="1">
          <a:blip r:embed="rId2"/>
          <a:srcRect r="13110"/>
          <a:stretch/>
        </p:blipFill>
        <p:spPr>
          <a:xfrm>
            <a:off x="6477000" y="940286"/>
            <a:ext cx="3604490" cy="492711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8252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DA8C8-DF3B-3F93-D73B-BFA38ADC1F2B}"/>
              </a:ext>
            </a:extLst>
          </p:cNvPr>
          <p:cNvSpPr>
            <a:spLocks noGrp="1"/>
          </p:cNvSpPr>
          <p:nvPr>
            <p:ph type="title"/>
          </p:nvPr>
        </p:nvSpPr>
        <p:spPr>
          <a:xfrm>
            <a:off x="4667250" y="320675"/>
            <a:ext cx="7886700" cy="1325563"/>
          </a:xfrm>
        </p:spPr>
        <p:txBody>
          <a:bodyPr/>
          <a:lstStyle/>
          <a:p>
            <a:r>
              <a:rPr lang="en-US" b="1" dirty="0">
                <a:solidFill>
                  <a:srgbClr val="0070C0"/>
                </a:solidFill>
                <a:effectLst>
                  <a:outerShdw blurRad="38100" dist="38100" dir="2700000" algn="tl">
                    <a:srgbClr val="000000">
                      <a:alpha val="43137"/>
                    </a:srgbClr>
                  </a:outerShdw>
                </a:effectLst>
              </a:rPr>
              <a:t>Results</a:t>
            </a:r>
          </a:p>
        </p:txBody>
      </p:sp>
      <p:pic>
        <p:nvPicPr>
          <p:cNvPr id="6" name="Content Placeholder 5">
            <a:extLst>
              <a:ext uri="{FF2B5EF4-FFF2-40B4-BE49-F238E27FC236}">
                <a16:creationId xmlns:a16="http://schemas.microsoft.com/office/drawing/2014/main" id="{7192FA8A-39DA-844B-F0AC-3B436ABD08CD}"/>
              </a:ext>
            </a:extLst>
          </p:cNvPr>
          <p:cNvPicPr>
            <a:picLocks noGrp="1" noChangeAspect="1"/>
          </p:cNvPicPr>
          <p:nvPr>
            <p:ph idx="1"/>
          </p:nvPr>
        </p:nvPicPr>
        <p:blipFill>
          <a:blip r:embed="rId2"/>
          <a:stretch>
            <a:fillRect/>
          </a:stretch>
        </p:blipFill>
        <p:spPr>
          <a:xfrm>
            <a:off x="1924278" y="1825625"/>
            <a:ext cx="8343444" cy="4351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a:extLst>
              <a:ext uri="{FF2B5EF4-FFF2-40B4-BE49-F238E27FC236}">
                <a16:creationId xmlns:a16="http://schemas.microsoft.com/office/drawing/2014/main" id="{A60BA8C5-C9D0-D6C0-3C37-CD1366044827}"/>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Tree>
    <p:extLst>
      <p:ext uri="{BB962C8B-B14F-4D97-AF65-F5344CB8AC3E}">
        <p14:creationId xmlns:p14="http://schemas.microsoft.com/office/powerpoint/2010/main" val="317528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8" name="Picture 7">
            <a:extLst>
              <a:ext uri="{FF2B5EF4-FFF2-40B4-BE49-F238E27FC236}">
                <a16:creationId xmlns:a16="http://schemas.microsoft.com/office/drawing/2014/main" id="{525F2025-6F8A-5E51-629B-1A3B7BADD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
            <a:ext cx="1216742" cy="1024389"/>
          </a:xfrm>
          <a:prstGeom prst="rect">
            <a:avLst/>
          </a:prstGeom>
        </p:spPr>
      </p:pic>
      <p:pic>
        <p:nvPicPr>
          <p:cNvPr id="9" name="Picture 8">
            <a:extLst>
              <a:ext uri="{FF2B5EF4-FFF2-40B4-BE49-F238E27FC236}">
                <a16:creationId xmlns:a16="http://schemas.microsoft.com/office/drawing/2014/main" id="{8327FEF3-61A4-73BA-265A-F33D90399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858" y="1"/>
            <a:ext cx="1216742" cy="1024389"/>
          </a:xfrm>
          <a:prstGeom prst="rect">
            <a:avLst/>
          </a:prstGeom>
        </p:spPr>
      </p:pic>
      <p:sp>
        <p:nvSpPr>
          <p:cNvPr id="10" name="Rectangle 9"/>
          <p:cNvSpPr/>
          <p:nvPr/>
        </p:nvSpPr>
        <p:spPr>
          <a:xfrm>
            <a:off x="3657600" y="101059"/>
            <a:ext cx="4955458" cy="923330"/>
          </a:xfrm>
          <a:prstGeom prst="rect">
            <a:avLst/>
          </a:prstGeom>
          <a:solidFill>
            <a:schemeClr val="accent1"/>
          </a:solidFill>
          <a:ln>
            <a:noFill/>
          </a:ln>
        </p:spPr>
        <p:txBody>
          <a:bodyPr wrap="square" anchor="ctr">
            <a:spAutoFit/>
          </a:bodyPr>
          <a:lstStyle/>
          <a:p>
            <a:pPr algn="ctr"/>
            <a:r>
              <a:rPr lang="en-US" dirty="0">
                <a:solidFill>
                  <a:schemeClr val="bg1"/>
                </a:solidFill>
              </a:rPr>
              <a:t>El-</a:t>
            </a:r>
            <a:r>
              <a:rPr lang="en-US" dirty="0" err="1">
                <a:solidFill>
                  <a:schemeClr val="bg1"/>
                </a:solidFill>
              </a:rPr>
              <a:t>Shorouk</a:t>
            </a:r>
            <a:r>
              <a:rPr lang="en-US" dirty="0">
                <a:solidFill>
                  <a:schemeClr val="bg1"/>
                </a:solidFill>
              </a:rPr>
              <a:t> Academy The Higher Institute of Engineering Communications &amp; Computer engineering department </a:t>
            </a:r>
          </a:p>
        </p:txBody>
      </p:sp>
      <p:sp>
        <p:nvSpPr>
          <p:cNvPr id="12" name="TextBox 11"/>
          <p:cNvSpPr txBox="1"/>
          <p:nvPr/>
        </p:nvSpPr>
        <p:spPr>
          <a:xfrm>
            <a:off x="1819833" y="1600200"/>
            <a:ext cx="5083629" cy="4493538"/>
          </a:xfrm>
          <a:prstGeom prst="rect">
            <a:avLst/>
          </a:prstGeom>
          <a:noFill/>
        </p:spPr>
        <p:txBody>
          <a:bodyPr wrap="square" rtlCol="1">
            <a:spAutoFit/>
          </a:bodyPr>
          <a:lstStyle/>
          <a:p>
            <a:r>
              <a:rPr lang="en-US" sz="2400" b="1" dirty="0">
                <a:solidFill>
                  <a:srgbClr val="FF0000"/>
                </a:solidFill>
              </a:rPr>
              <a:t>PREPARED BY:</a:t>
            </a:r>
          </a:p>
          <a:p>
            <a:pPr marL="457200" indent="-457200">
              <a:buFont typeface="Wingdings" panose="05000000000000000000" pitchFamily="2" charset="2"/>
              <a:buChar char="Ø"/>
            </a:pPr>
            <a:r>
              <a:rPr lang="en-US" sz="2000" dirty="0">
                <a:latin typeface="Amasis MT Pro Medium" panose="02040604050005020304" pitchFamily="18" charset="0"/>
              </a:rPr>
              <a:t>Mohamed Amr Ahmed.</a:t>
            </a:r>
          </a:p>
          <a:p>
            <a:pPr marL="457200" indent="-457200">
              <a:buFont typeface="Wingdings" panose="05000000000000000000" pitchFamily="2" charset="2"/>
              <a:buChar char="Ø"/>
            </a:pPr>
            <a:r>
              <a:rPr lang="en-US" sz="2000" dirty="0">
                <a:latin typeface="Amasis MT Pro Medium" panose="02040604050005020304" pitchFamily="18" charset="0"/>
              </a:rPr>
              <a:t> Mariam Ahmed Abd El-Hady.</a:t>
            </a:r>
          </a:p>
          <a:p>
            <a:pPr marL="457200" indent="-457200">
              <a:buFont typeface="Wingdings" panose="05000000000000000000" pitchFamily="2" charset="2"/>
              <a:buChar char="Ø"/>
            </a:pPr>
            <a:r>
              <a:rPr lang="en-US" sz="2000" dirty="0">
                <a:latin typeface="Amasis MT Pro Medium" panose="02040604050005020304" pitchFamily="18" charset="0"/>
              </a:rPr>
              <a:t>Weam Osama Mohamed.</a:t>
            </a:r>
          </a:p>
          <a:p>
            <a:pPr marL="457200" indent="-457200">
              <a:buFont typeface="Wingdings" panose="05000000000000000000" pitchFamily="2" charset="2"/>
              <a:buChar char="Ø"/>
            </a:pPr>
            <a:r>
              <a:rPr lang="en-US" sz="2000" dirty="0">
                <a:latin typeface="Amasis MT Pro Medium" panose="02040604050005020304" pitchFamily="18" charset="0"/>
              </a:rPr>
              <a:t>Mohamed Salah El-Din Abdel Qader.</a:t>
            </a:r>
          </a:p>
          <a:p>
            <a:pPr marL="457200" indent="-457200">
              <a:buFont typeface="Wingdings" panose="05000000000000000000" pitchFamily="2" charset="2"/>
              <a:buChar char="Ø"/>
            </a:pPr>
            <a:r>
              <a:rPr lang="en-US" sz="2000" dirty="0">
                <a:latin typeface="Amasis MT Pro Medium" panose="02040604050005020304" pitchFamily="18" charset="0"/>
              </a:rPr>
              <a:t>Omar Mohamed El-Sayed.</a:t>
            </a:r>
          </a:p>
          <a:p>
            <a:pPr marL="457200" indent="-457200">
              <a:buFont typeface="Wingdings" panose="05000000000000000000" pitchFamily="2" charset="2"/>
              <a:buChar char="Ø"/>
            </a:pPr>
            <a:r>
              <a:rPr lang="en-US" sz="2000" dirty="0">
                <a:latin typeface="Amasis MT Pro Medium" panose="02040604050005020304" pitchFamily="18" charset="0"/>
              </a:rPr>
              <a:t>Mohamed Abdel Baky El-Sayed.</a:t>
            </a:r>
          </a:p>
          <a:p>
            <a:r>
              <a:rPr lang="en-US" sz="2400" b="1" dirty="0">
                <a:solidFill>
                  <a:srgbClr val="FF0000"/>
                </a:solidFill>
              </a:rPr>
              <a:t>UNDER-SUPERVISION:</a:t>
            </a:r>
          </a:p>
          <a:p>
            <a:pPr marL="457200" indent="-457200">
              <a:buFont typeface="Wingdings" panose="05000000000000000000" pitchFamily="2" charset="2"/>
              <a:buChar char="Ø"/>
            </a:pPr>
            <a:r>
              <a:rPr lang="en-US" sz="2000" dirty="0">
                <a:latin typeface="Amasis MT Pro Medium" panose="02040604050005020304" pitchFamily="18" charset="0"/>
              </a:rPr>
              <a:t>Dr/ Sahar Kamal.</a:t>
            </a:r>
          </a:p>
          <a:p>
            <a:pPr marL="457200" indent="-457200">
              <a:buFont typeface="Wingdings" panose="05000000000000000000" pitchFamily="2" charset="2"/>
              <a:buChar char="Ø"/>
            </a:pPr>
            <a:r>
              <a:rPr lang="en-US" sz="2000" dirty="0">
                <a:latin typeface="Amasis MT Pro Medium" panose="02040604050005020304" pitchFamily="18" charset="0"/>
              </a:rPr>
              <a:t>Eng/ Amira El-Sayed.</a:t>
            </a:r>
          </a:p>
          <a:p>
            <a:r>
              <a:rPr lang="en-US" sz="2000" dirty="0">
                <a:latin typeface="Amasis MT Pro Medium" panose="02040604050005020304" pitchFamily="18" charset="0"/>
              </a:rPr>
              <a:t>`</a:t>
            </a:r>
          </a:p>
          <a:p>
            <a:endParaRPr lang="en-US" sz="2000" b="1" dirty="0"/>
          </a:p>
          <a:p>
            <a:pPr marL="457200" indent="-457200">
              <a:buFont typeface="Wingdings" panose="05000000000000000000" pitchFamily="2" charset="2"/>
              <a:buChar char="Ø"/>
            </a:pPr>
            <a:endParaRPr lang="en-US" sz="2000" dirty="0">
              <a:latin typeface="Amasis MT Pro Medium" panose="02040604050005020304" pitchFamily="18" charset="0"/>
            </a:endParaRPr>
          </a:p>
          <a:p>
            <a:endParaRPr lang="ar-EG" dirty="0"/>
          </a:p>
        </p:txBody>
      </p:sp>
    </p:spTree>
    <p:extLst>
      <p:ext uri="{BB962C8B-B14F-4D97-AF65-F5344CB8AC3E}">
        <p14:creationId xmlns:p14="http://schemas.microsoft.com/office/powerpoint/2010/main" val="3963173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6C85C-35C4-4170-F898-02DFC9BE32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842C8-E192-4EBE-867C-214A1A35F867}"/>
              </a:ext>
            </a:extLst>
          </p:cNvPr>
          <p:cNvSpPr>
            <a:spLocks noGrp="1"/>
          </p:cNvSpPr>
          <p:nvPr>
            <p:ph type="title"/>
          </p:nvPr>
        </p:nvSpPr>
        <p:spPr>
          <a:xfrm>
            <a:off x="5000625" y="457200"/>
            <a:ext cx="2190750" cy="636588"/>
          </a:xfrm>
        </p:spPr>
        <p:txBody>
          <a:bodyPr>
            <a:normAutofit fontScale="90000"/>
          </a:bodyPr>
          <a:lstStyle/>
          <a:p>
            <a:r>
              <a:rPr lang="en-US" b="1" dirty="0">
                <a:solidFill>
                  <a:srgbClr val="0070C0"/>
                </a:solidFill>
                <a:effectLst>
                  <a:outerShdw blurRad="38100" dist="38100" dir="2700000" algn="tl">
                    <a:srgbClr val="000000">
                      <a:alpha val="43137"/>
                    </a:srgbClr>
                  </a:outerShdw>
                </a:effectLst>
              </a:rPr>
              <a:t>Results</a:t>
            </a:r>
          </a:p>
        </p:txBody>
      </p:sp>
      <p:pic>
        <p:nvPicPr>
          <p:cNvPr id="8" name="Content Placeholder 7" descr="A graph showing the difference between confidence and confidence&#10;&#10;Description automatically generated">
            <a:extLst>
              <a:ext uri="{FF2B5EF4-FFF2-40B4-BE49-F238E27FC236}">
                <a16:creationId xmlns:a16="http://schemas.microsoft.com/office/drawing/2014/main" id="{A065170C-AE93-0D94-E345-F88B627F3D7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1" y="1798945"/>
            <a:ext cx="5562600" cy="370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a:extLst>
              <a:ext uri="{FF2B5EF4-FFF2-40B4-BE49-F238E27FC236}">
                <a16:creationId xmlns:a16="http://schemas.microsoft.com/office/drawing/2014/main" id="{BB9BCC45-6D05-116C-F65F-AE5815474090}"/>
              </a:ext>
            </a:extLst>
          </p:cNvPr>
          <p:cNvSpPr>
            <a:spLocks noGrp="1"/>
          </p:cNvSpPr>
          <p:nvPr>
            <p:ph type="sldNum" sz="quarter" idx="12"/>
          </p:nvPr>
        </p:nvSpPr>
        <p:spPr/>
        <p:txBody>
          <a:bodyPr/>
          <a:lstStyle/>
          <a:p>
            <a:fld id="{B6F15528-21DE-4FAA-801E-634DDDAF4B2B}" type="slidenum">
              <a:rPr lang="en-US" smtClean="0"/>
              <a:pPr/>
              <a:t>20</a:t>
            </a:fld>
            <a:endParaRPr lang="en-US" dirty="0"/>
          </a:p>
        </p:txBody>
      </p:sp>
      <p:pic>
        <p:nvPicPr>
          <p:cNvPr id="10" name="Picture 9" descr="A graph of a curve&#10;&#10;Description automatically generated">
            <a:extLst>
              <a:ext uri="{FF2B5EF4-FFF2-40B4-BE49-F238E27FC236}">
                <a16:creationId xmlns:a16="http://schemas.microsoft.com/office/drawing/2014/main" id="{3084023A-C5CC-1B86-57E6-FF6EF6DF24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874351"/>
            <a:ext cx="5336384" cy="3557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3927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8700A-7B1F-2117-4390-757E70A88508}"/>
            </a:ext>
          </a:extLst>
        </p:cNvPr>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5FD161F0-9DB0-43CA-B723-9118194F9686}"/>
              </a:ext>
            </a:extLst>
          </p:cNvPr>
          <p:cNvSpPr/>
          <p:nvPr/>
        </p:nvSpPr>
        <p:spPr>
          <a:xfrm rot="5400000">
            <a:off x="5053811" y="3442838"/>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2" name="Title 1">
            <a:extLst>
              <a:ext uri="{FF2B5EF4-FFF2-40B4-BE49-F238E27FC236}">
                <a16:creationId xmlns:a16="http://schemas.microsoft.com/office/drawing/2014/main" id="{8993562E-900D-6238-C5CB-87D34F221EC8}"/>
              </a:ext>
            </a:extLst>
          </p:cNvPr>
          <p:cNvSpPr>
            <a:spLocks noGrp="1"/>
          </p:cNvSpPr>
          <p:nvPr>
            <p:ph type="title"/>
          </p:nvPr>
        </p:nvSpPr>
        <p:spPr>
          <a:xfrm>
            <a:off x="3826421" y="21827"/>
            <a:ext cx="5445919" cy="1001438"/>
          </a:xfrm>
        </p:spPr>
        <p:txBody>
          <a:bodyPr>
            <a:normAutofit/>
          </a:bodyPr>
          <a:lstStyle/>
          <a:p>
            <a:pPr algn="l"/>
            <a:r>
              <a:rPr lang="en-US" sz="4800" b="1" dirty="0">
                <a:solidFill>
                  <a:srgbClr val="FF0000"/>
                </a:solidFill>
              </a:rPr>
              <a:t>Table of contents</a:t>
            </a:r>
            <a:endParaRPr lang="ar-EG" sz="4800" b="1" dirty="0">
              <a:solidFill>
                <a:srgbClr val="FF0000"/>
              </a:solidFill>
            </a:endParaRPr>
          </a:p>
        </p:txBody>
      </p:sp>
      <p:sp>
        <p:nvSpPr>
          <p:cNvPr id="4" name="Slide Number Placeholder 3">
            <a:extLst>
              <a:ext uri="{FF2B5EF4-FFF2-40B4-BE49-F238E27FC236}">
                <a16:creationId xmlns:a16="http://schemas.microsoft.com/office/drawing/2014/main" id="{51537483-C901-87A0-FAE5-BBCCE81AF9B5}"/>
              </a:ext>
            </a:extLst>
          </p:cNvPr>
          <p:cNvSpPr>
            <a:spLocks noGrp="1"/>
          </p:cNvSpPr>
          <p:nvPr>
            <p:ph type="sldNum" sz="quarter" idx="12"/>
          </p:nvPr>
        </p:nvSpPr>
        <p:spPr>
          <a:xfrm>
            <a:off x="9220200" y="6096000"/>
            <a:ext cx="819150" cy="625476"/>
          </a:xfrm>
        </p:spPr>
        <p:txBody>
          <a:bodyPr/>
          <a:lstStyle/>
          <a:p>
            <a:fld id="{B6F15528-21DE-4FAA-801E-634DDDAF4B2B}" type="slidenum">
              <a:rPr lang="en-US" smtClean="0"/>
              <a:pPr/>
              <a:t>21</a:t>
            </a:fld>
            <a:endParaRPr lang="en-US" dirty="0"/>
          </a:p>
        </p:txBody>
      </p:sp>
      <p:sp>
        <p:nvSpPr>
          <p:cNvPr id="12" name="Rectangle 11">
            <a:extLst>
              <a:ext uri="{FF2B5EF4-FFF2-40B4-BE49-F238E27FC236}">
                <a16:creationId xmlns:a16="http://schemas.microsoft.com/office/drawing/2014/main" id="{CB5C5BCA-C369-334C-C98E-25459FE1641F}"/>
              </a:ext>
            </a:extLst>
          </p:cNvPr>
          <p:cNvSpPr/>
          <p:nvPr/>
        </p:nvSpPr>
        <p:spPr>
          <a:xfrm>
            <a:off x="1752600" y="1752600"/>
            <a:ext cx="10191750" cy="44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en-US" sz="2800" dirty="0">
                <a:solidFill>
                  <a:schemeClr val="tx1"/>
                </a:solidFill>
              </a:rPr>
              <a:t>1- Introduction</a:t>
            </a:r>
          </a:p>
          <a:p>
            <a:pPr>
              <a:defRPr/>
            </a:pPr>
            <a:r>
              <a:rPr lang="en-US" sz="2800" dirty="0">
                <a:solidFill>
                  <a:schemeClr val="tx1"/>
                </a:solidFill>
              </a:rPr>
              <a:t>2-problem statement and objective</a:t>
            </a:r>
          </a:p>
          <a:p>
            <a:pPr>
              <a:defRPr/>
            </a:pPr>
            <a:r>
              <a:rPr lang="en-US" sz="2800" dirty="0">
                <a:solidFill>
                  <a:schemeClr val="tx1"/>
                </a:solidFill>
              </a:rPr>
              <a:t>3- Project Flow Diagram</a:t>
            </a:r>
          </a:p>
          <a:p>
            <a:pPr>
              <a:defRPr/>
            </a:pPr>
            <a:r>
              <a:rPr lang="en-US" sz="2800" dirty="0">
                <a:solidFill>
                  <a:schemeClr val="tx1"/>
                </a:solidFill>
              </a:rPr>
              <a:t>4-Related Work</a:t>
            </a:r>
          </a:p>
          <a:p>
            <a:pPr>
              <a:defRPr/>
            </a:pPr>
            <a:r>
              <a:rPr lang="en-US" sz="2800" dirty="0">
                <a:solidFill>
                  <a:schemeClr val="tx1"/>
                </a:solidFill>
              </a:rPr>
              <a:t>5- Face Detection</a:t>
            </a:r>
          </a:p>
          <a:p>
            <a:pPr>
              <a:defRPr/>
            </a:pPr>
            <a:r>
              <a:rPr lang="en-US" sz="2800" dirty="0">
                <a:solidFill>
                  <a:schemeClr val="accent1">
                    <a:lumMod val="75000"/>
                  </a:schemeClr>
                </a:solidFill>
              </a:rPr>
              <a:t>6- Face Recognition</a:t>
            </a:r>
          </a:p>
          <a:p>
            <a:pPr>
              <a:defRPr/>
            </a:pPr>
            <a:r>
              <a:rPr lang="en-US" sz="2800" dirty="0">
                <a:solidFill>
                  <a:schemeClr val="tx1"/>
                </a:solidFill>
              </a:rPr>
              <a:t>7- Database</a:t>
            </a:r>
          </a:p>
          <a:p>
            <a:pPr>
              <a:defRPr/>
            </a:pPr>
            <a:r>
              <a:rPr lang="en-US" sz="2800" dirty="0">
                <a:solidFill>
                  <a:schemeClr val="tx1"/>
                </a:solidFill>
              </a:rPr>
              <a:t>8- Applications</a:t>
            </a:r>
          </a:p>
          <a:p>
            <a:pPr>
              <a:defRPr/>
            </a:pPr>
            <a:r>
              <a:rPr lang="en-US" sz="2800" dirty="0">
                <a:solidFill>
                  <a:schemeClr val="tx1"/>
                </a:solidFill>
              </a:rPr>
              <a:t>9- Conclusion</a:t>
            </a:r>
          </a:p>
          <a:p>
            <a:pPr>
              <a:defRPr/>
            </a:pPr>
            <a:r>
              <a:rPr lang="en-US" sz="2800" dirty="0">
                <a:solidFill>
                  <a:schemeClr val="tx1"/>
                </a:solidFill>
              </a:rPr>
              <a:t>10- References</a:t>
            </a:r>
          </a:p>
          <a:p>
            <a:pPr>
              <a:defRPr/>
            </a:pPr>
            <a:r>
              <a:rPr lang="en-US" sz="2800" dirty="0">
                <a:solidFill>
                  <a:schemeClr val="tx1"/>
                </a:solidFill>
              </a:rPr>
              <a:t>11-Future Work</a:t>
            </a:r>
          </a:p>
          <a:p>
            <a:pPr>
              <a:defRPr/>
            </a:pPr>
            <a:r>
              <a:rPr lang="en-US" sz="2800" dirty="0">
                <a:solidFill>
                  <a:schemeClr val="tx1"/>
                </a:solidFill>
              </a:rPr>
              <a:t>12- Time plan</a:t>
            </a:r>
          </a:p>
          <a:p>
            <a:pPr>
              <a:defRPr/>
            </a:pPr>
            <a:endParaRPr lang="en-US" sz="2800" dirty="0">
              <a:solidFill>
                <a:schemeClr val="tx1"/>
              </a:solidFill>
            </a:endParaRPr>
          </a:p>
        </p:txBody>
      </p:sp>
      <p:sp>
        <p:nvSpPr>
          <p:cNvPr id="9" name="Rectangle 8">
            <a:extLst>
              <a:ext uri="{FF2B5EF4-FFF2-40B4-BE49-F238E27FC236}">
                <a16:creationId xmlns:a16="http://schemas.microsoft.com/office/drawing/2014/main" id="{E77C831D-FFFA-B77A-6328-E793610594A7}"/>
              </a:ext>
            </a:extLst>
          </p:cNvPr>
          <p:cNvSpPr/>
          <p:nvPr/>
        </p:nvSpPr>
        <p:spPr>
          <a:xfrm>
            <a:off x="2362200" y="2514600"/>
            <a:ext cx="14478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Isosceles Triangle 12">
            <a:extLst>
              <a:ext uri="{FF2B5EF4-FFF2-40B4-BE49-F238E27FC236}">
                <a16:creationId xmlns:a16="http://schemas.microsoft.com/office/drawing/2014/main" id="{0379E7A6-4B85-5671-47EB-238571972A40}"/>
              </a:ext>
            </a:extLst>
          </p:cNvPr>
          <p:cNvSpPr/>
          <p:nvPr/>
        </p:nvSpPr>
        <p:spPr>
          <a:xfrm rot="5400000">
            <a:off x="4711763" y="3009330"/>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15" name="TextBox 14">
            <a:extLst>
              <a:ext uri="{FF2B5EF4-FFF2-40B4-BE49-F238E27FC236}">
                <a16:creationId xmlns:a16="http://schemas.microsoft.com/office/drawing/2014/main" id="{5E3050DB-0308-DB7B-1462-8ABCE77AF361}"/>
              </a:ext>
            </a:extLst>
          </p:cNvPr>
          <p:cNvSpPr txBox="1"/>
          <p:nvPr/>
        </p:nvSpPr>
        <p:spPr>
          <a:xfrm>
            <a:off x="1919800" y="3765626"/>
            <a:ext cx="4928675"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6.1- Definition.</a:t>
            </a:r>
          </a:p>
          <a:p>
            <a:pPr>
              <a:defRPr/>
            </a:pPr>
            <a:r>
              <a:rPr lang="en-US" dirty="0">
                <a:latin typeface="Amasis MT Pro Medium" panose="02040604050005020304" pitchFamily="18" charset="0"/>
              </a:rPr>
              <a:t>   6.2-Face Recognition History.</a:t>
            </a:r>
          </a:p>
          <a:p>
            <a:pPr lvl="0">
              <a:defRPr/>
            </a:pPr>
            <a:r>
              <a:rPr lang="en-US" dirty="0">
                <a:latin typeface="Amasis MT Pro Medium" panose="02040604050005020304" pitchFamily="18" charset="0"/>
              </a:rPr>
              <a:t>   6.3- Comparison between different          algorithms.</a:t>
            </a:r>
          </a:p>
          <a:p>
            <a:pPr lvl="0">
              <a:defRPr/>
            </a:pPr>
            <a:r>
              <a:rPr lang="en-US" dirty="0">
                <a:latin typeface="Amasis MT Pro Medium" panose="02040604050005020304" pitchFamily="18" charset="0"/>
              </a:rPr>
              <a:t>    6.4-  FaceNet Algorithm.</a:t>
            </a:r>
          </a:p>
          <a:p>
            <a:pPr lvl="0">
              <a:defRPr/>
            </a:pPr>
            <a:r>
              <a:rPr lang="en-US" dirty="0">
                <a:latin typeface="Amasis MT Pro Medium" panose="02040604050005020304" pitchFamily="18" charset="0"/>
              </a:rPr>
              <a:t>    6.5- FaceNet Architecture.</a:t>
            </a:r>
          </a:p>
        </p:txBody>
      </p:sp>
      <p:sp>
        <p:nvSpPr>
          <p:cNvPr id="10" name="TextBox 9">
            <a:extLst>
              <a:ext uri="{FF2B5EF4-FFF2-40B4-BE49-F238E27FC236}">
                <a16:creationId xmlns:a16="http://schemas.microsoft.com/office/drawing/2014/main" id="{6DC66F40-7335-CA2E-2817-1D399DD5F21F}"/>
              </a:ext>
            </a:extLst>
          </p:cNvPr>
          <p:cNvSpPr txBox="1"/>
          <p:nvPr/>
        </p:nvSpPr>
        <p:spPr>
          <a:xfrm>
            <a:off x="8664209" y="2321529"/>
            <a:ext cx="5151999"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5.1- Definition and work technic.</a:t>
            </a:r>
          </a:p>
          <a:p>
            <a:pPr lvl="0">
              <a:defRPr/>
            </a:pPr>
            <a:r>
              <a:rPr lang="en-US" dirty="0">
                <a:latin typeface="Amasis MT Pro Medium" panose="02040604050005020304" pitchFamily="18" charset="0"/>
              </a:rPr>
              <a:t>    5.2- Techniques Methods in Faces Detection.</a:t>
            </a:r>
          </a:p>
          <a:p>
            <a:pPr lvl="0">
              <a:defRPr/>
            </a:pPr>
            <a:r>
              <a:rPr lang="en-US" dirty="0">
                <a:latin typeface="Amasis MT Pro Medium" panose="02040604050005020304" pitchFamily="18" charset="0"/>
              </a:rPr>
              <a:t>    5.3- YOLO algorithm and benefits of using it.</a:t>
            </a:r>
          </a:p>
          <a:p>
            <a:pPr lvl="0">
              <a:defRPr/>
            </a:pPr>
            <a:r>
              <a:rPr lang="en-US" dirty="0">
                <a:latin typeface="Amasis MT Pro Medium" panose="02040604050005020304" pitchFamily="18" charset="0"/>
              </a:rPr>
              <a:t>    5.4-  YOLOv11compared with other versions.</a:t>
            </a:r>
          </a:p>
          <a:p>
            <a:pPr lvl="0">
              <a:defRPr/>
            </a:pPr>
            <a:r>
              <a:rPr lang="en-US" dirty="0">
                <a:latin typeface="Amasis MT Pro Medium" panose="02040604050005020304" pitchFamily="18" charset="0"/>
              </a:rPr>
              <a:t>    5.5- YOLO11 Architecture. </a:t>
            </a:r>
          </a:p>
          <a:p>
            <a:pPr lvl="0">
              <a:defRPr/>
            </a:pPr>
            <a:r>
              <a:rPr lang="en-US" dirty="0">
                <a:latin typeface="Amasis MT Pro Medium" panose="02040604050005020304" pitchFamily="18" charset="0"/>
              </a:rPr>
              <a:t>    5.6- Results.</a:t>
            </a:r>
          </a:p>
        </p:txBody>
      </p:sp>
      <p:sp>
        <p:nvSpPr>
          <p:cNvPr id="5" name="Arrow: Left 4">
            <a:extLst>
              <a:ext uri="{FF2B5EF4-FFF2-40B4-BE49-F238E27FC236}">
                <a16:creationId xmlns:a16="http://schemas.microsoft.com/office/drawing/2014/main" id="{9C46C096-08A3-7109-3505-10DDDDCD611C}"/>
              </a:ext>
            </a:extLst>
          </p:cNvPr>
          <p:cNvSpPr/>
          <p:nvPr/>
        </p:nvSpPr>
        <p:spPr>
          <a:xfrm>
            <a:off x="5515684" y="3290237"/>
            <a:ext cx="810670"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89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3"/>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5" grpId="0" animBg="1"/>
      <p:bldP spid="10" grpId="0" animBg="1"/>
      <p:bldP spid="10" grpId="1"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5F256-501F-467D-6ABE-88A1EF7E5BD6}"/>
              </a:ext>
            </a:extLst>
          </p:cNvPr>
          <p:cNvSpPr>
            <a:spLocks noGrp="1"/>
          </p:cNvSpPr>
          <p:nvPr>
            <p:ph type="title"/>
          </p:nvPr>
        </p:nvSpPr>
        <p:spPr>
          <a:xfrm>
            <a:off x="1902619" y="2705100"/>
            <a:ext cx="2949178" cy="1447800"/>
          </a:xfrm>
        </p:spPr>
        <p:txBody>
          <a:bodyPr>
            <a:noAutofit/>
          </a:bodyPr>
          <a:lstStyle/>
          <a:p>
            <a:pPr>
              <a:spcBef>
                <a:spcPts val="750"/>
              </a:spcBef>
              <a:defRPr/>
            </a:pPr>
            <a:r>
              <a:rPr lang="en-US" sz="7200" b="1" dirty="0">
                <a:solidFill>
                  <a:srgbClr val="FF0000"/>
                </a:solidFill>
                <a:ea typeface="+mn-ea"/>
                <a:cs typeface="+mn-cs"/>
              </a:rPr>
              <a:t>Face</a:t>
            </a:r>
            <a:br>
              <a:rPr lang="en-US" sz="7200" b="1" dirty="0">
                <a:solidFill>
                  <a:srgbClr val="FF0000"/>
                </a:solidFill>
                <a:effectLst>
                  <a:outerShdw blurRad="38100" dist="38100" dir="2700000" algn="tl">
                    <a:srgbClr val="000000">
                      <a:alpha val="43137"/>
                    </a:srgbClr>
                  </a:outerShdw>
                </a:effectLst>
                <a:ea typeface="+mn-ea"/>
                <a:cs typeface="+mn-cs"/>
              </a:rPr>
            </a:br>
            <a:endParaRPr lang="en-US" sz="7200" dirty="0">
              <a:effectLst>
                <a:outerShdw blurRad="38100" dist="38100" dir="2700000" algn="tl">
                  <a:srgbClr val="000000">
                    <a:alpha val="43137"/>
                  </a:srgbClr>
                </a:outerShdw>
              </a:effectLst>
            </a:endParaRPr>
          </a:p>
        </p:txBody>
      </p:sp>
      <p:sp>
        <p:nvSpPr>
          <p:cNvPr id="4" name="Text Placeholder 3">
            <a:extLst>
              <a:ext uri="{FF2B5EF4-FFF2-40B4-BE49-F238E27FC236}">
                <a16:creationId xmlns:a16="http://schemas.microsoft.com/office/drawing/2014/main" id="{F53B924E-CB31-C089-EC3B-B9C7E9343C30}"/>
              </a:ext>
            </a:extLst>
          </p:cNvPr>
          <p:cNvSpPr>
            <a:spLocks noGrp="1"/>
          </p:cNvSpPr>
          <p:nvPr>
            <p:ph type="body" sz="half" idx="2"/>
          </p:nvPr>
        </p:nvSpPr>
        <p:spPr>
          <a:xfrm>
            <a:off x="1897858" y="2886075"/>
            <a:ext cx="5722142" cy="3811588"/>
          </a:xfrm>
        </p:spPr>
        <p:txBody>
          <a:bodyPr>
            <a:normAutofit/>
          </a:bodyPr>
          <a:lstStyle/>
          <a:p>
            <a:r>
              <a:rPr lang="en-US" sz="7200" b="1" dirty="0">
                <a:solidFill>
                  <a:srgbClr val="FF0000"/>
                </a:solidFill>
                <a:latin typeface="+mj-lt"/>
              </a:rPr>
              <a:t>Recognition</a:t>
            </a:r>
          </a:p>
        </p:txBody>
      </p:sp>
      <p:sp>
        <p:nvSpPr>
          <p:cNvPr id="5" name="Slide Number Placeholder 4">
            <a:extLst>
              <a:ext uri="{FF2B5EF4-FFF2-40B4-BE49-F238E27FC236}">
                <a16:creationId xmlns:a16="http://schemas.microsoft.com/office/drawing/2014/main" id="{31A377D0-A3B3-0255-697E-E6902271A9CD}"/>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3" name="Picture 12">
            <a:extLst>
              <a:ext uri="{FF2B5EF4-FFF2-40B4-BE49-F238E27FC236}">
                <a16:creationId xmlns:a16="http://schemas.microsoft.com/office/drawing/2014/main" id="{CEBFE429-7A46-F9D8-B0EF-11EF8FFBAF67}"/>
              </a:ext>
            </a:extLst>
          </p:cNvPr>
          <p:cNvPicPr>
            <a:picLocks noChangeAspect="1"/>
          </p:cNvPicPr>
          <p:nvPr/>
        </p:nvPicPr>
        <p:blipFill>
          <a:blip r:embed="rId2"/>
          <a:stretch>
            <a:fillRect/>
          </a:stretch>
        </p:blipFill>
        <p:spPr>
          <a:xfrm>
            <a:off x="7620000" y="1803400"/>
            <a:ext cx="3904059" cy="273589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97778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C20D50-22F5-ACFC-65D7-684A0177915A}"/>
              </a:ext>
            </a:extLst>
          </p:cNvPr>
          <p:cNvPicPr>
            <a:picLocks noChangeAspect="1"/>
          </p:cNvPicPr>
          <p:nvPr/>
        </p:nvPicPr>
        <p:blipFill>
          <a:blip r:embed="rId2"/>
          <a:stretch>
            <a:fillRect/>
          </a:stretch>
        </p:blipFill>
        <p:spPr>
          <a:xfrm>
            <a:off x="6629405" y="2112762"/>
            <a:ext cx="4343395" cy="2641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4">
            <a:extLst>
              <a:ext uri="{FF2B5EF4-FFF2-40B4-BE49-F238E27FC236}">
                <a16:creationId xmlns:a16="http://schemas.microsoft.com/office/drawing/2014/main" id="{574E009B-BE8C-4587-1954-3B4A99B363F9}"/>
              </a:ext>
            </a:extLst>
          </p:cNvPr>
          <p:cNvSpPr txBox="1">
            <a:spLocks noGrp="1"/>
          </p:cNvSpPr>
          <p:nvPr>
            <p:ph type="ctrTitle"/>
          </p:nvPr>
        </p:nvSpPr>
        <p:spPr>
          <a:xfrm>
            <a:off x="1453243" y="2451809"/>
            <a:ext cx="4648200" cy="1954381"/>
          </a:xfrm>
          <a:prstGeom prst="rect">
            <a:avLst/>
          </a:prstGeom>
          <a:noFill/>
        </p:spPr>
        <p:txBody>
          <a:bodyPr wrap="square" rtlCol="0">
            <a:spAutoFit/>
          </a:bodyPr>
          <a:lstStyle/>
          <a:p>
            <a:pPr algn="just" defTabSz="914400">
              <a:lnSpc>
                <a:spcPct val="100000"/>
              </a:lnSpc>
              <a:spcBef>
                <a:spcPts val="0"/>
              </a:spcBef>
              <a:defRPr/>
            </a:pPr>
            <a:r>
              <a:rPr lang="en-US" sz="2400" b="1" dirty="0">
                <a:solidFill>
                  <a:srgbClr val="0070C0"/>
                </a:solidFill>
                <a:latin typeface="Amasis MT Pro Medium" panose="02040604050005020304" pitchFamily="18" charset="0"/>
                <a:ea typeface="+mn-ea"/>
                <a:cs typeface="+mn-cs"/>
              </a:rPr>
              <a:t>Definition:</a:t>
            </a:r>
            <a:br>
              <a:rPr lang="en-US" sz="2000" dirty="0">
                <a:solidFill>
                  <a:schemeClr val="tx1">
                    <a:lumMod val="95000"/>
                    <a:lumOff val="5000"/>
                  </a:schemeClr>
                </a:solidFill>
                <a:latin typeface="Amasis MT Pro Medium" panose="02040604050005020304" pitchFamily="18" charset="0"/>
                <a:ea typeface="+mn-ea"/>
                <a:cs typeface="+mn-cs"/>
              </a:rPr>
            </a:br>
            <a:r>
              <a:rPr lang="en-US" sz="2400" dirty="0">
                <a:solidFill>
                  <a:schemeClr val="tx1">
                    <a:lumMod val="95000"/>
                    <a:lumOff val="5000"/>
                  </a:schemeClr>
                </a:solidFill>
                <a:latin typeface="Amasis MT Pro Medium" panose="02040604050005020304" pitchFamily="18" charset="0"/>
                <a:ea typeface="+mn-ea"/>
                <a:cs typeface="+mn-cs"/>
              </a:rPr>
              <a:t>Face Recognition </a:t>
            </a:r>
            <a:r>
              <a:rPr lang="en-US" sz="2000" dirty="0">
                <a:solidFill>
                  <a:schemeClr val="tx1">
                    <a:lumMod val="95000"/>
                    <a:lumOff val="5000"/>
                  </a:schemeClr>
                </a:solidFill>
                <a:latin typeface="Amasis MT Pro Medium" panose="02040604050005020304" pitchFamily="18" charset="0"/>
                <a:ea typeface="+mn-ea"/>
                <a:cs typeface="+mn-cs"/>
              </a:rPr>
              <a:t>: is the process of identifying or verifying a person’s identity using their facial features</a:t>
            </a:r>
            <a:br>
              <a:rPr lang="en-US" sz="2000" dirty="0">
                <a:solidFill>
                  <a:schemeClr val="tx1">
                    <a:lumMod val="95000"/>
                    <a:lumOff val="5000"/>
                  </a:schemeClr>
                </a:solidFill>
                <a:latin typeface="Amasis MT Pro Medium" panose="02040604050005020304" pitchFamily="18" charset="0"/>
                <a:ea typeface="+mn-ea"/>
                <a:cs typeface="+mn-cs"/>
              </a:rPr>
            </a:br>
            <a:endParaRPr lang="en-US" sz="3300" dirty="0">
              <a:solidFill>
                <a:schemeClr val="tx1">
                  <a:lumMod val="95000"/>
                  <a:lumOff val="5000"/>
                </a:schemeClr>
              </a:solidFill>
              <a:latin typeface="Amasis MT Pro Medium" panose="02040604050005020304" pitchFamily="18" charset="0"/>
            </a:endParaRPr>
          </a:p>
        </p:txBody>
      </p:sp>
      <p:sp>
        <p:nvSpPr>
          <p:cNvPr id="4" name="Slide Number Placeholder 3">
            <a:extLst>
              <a:ext uri="{FF2B5EF4-FFF2-40B4-BE49-F238E27FC236}">
                <a16:creationId xmlns:a16="http://schemas.microsoft.com/office/drawing/2014/main" id="{66024EC7-0C2B-1BB8-ED34-A7A94F6B6C55}"/>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
        <p:nvSpPr>
          <p:cNvPr id="8" name="TextBox 7"/>
          <p:cNvSpPr txBox="1"/>
          <p:nvPr/>
        </p:nvSpPr>
        <p:spPr>
          <a:xfrm>
            <a:off x="3550920" y="511119"/>
            <a:ext cx="5029200" cy="923330"/>
          </a:xfrm>
          <a:prstGeom prst="rect">
            <a:avLst/>
          </a:prstGeom>
          <a:noFill/>
        </p:spPr>
        <p:txBody>
          <a:bodyPr wrap="square" rtlCol="1">
            <a:spAutoFit/>
          </a:bodyPr>
          <a:lstStyle/>
          <a:p>
            <a:pPr algn="ctr"/>
            <a:r>
              <a:rPr lang="en-US" sz="5400" dirty="0">
                <a:solidFill>
                  <a:srgbClr val="FF0000"/>
                </a:solidFill>
                <a:effectLst>
                  <a:outerShdw blurRad="38100" dist="38100" dir="2700000" algn="tl">
                    <a:srgbClr val="000000">
                      <a:alpha val="43137"/>
                    </a:srgbClr>
                  </a:outerShdw>
                </a:effectLst>
              </a:rPr>
              <a:t>Face Recognition</a:t>
            </a:r>
            <a:endParaRPr lang="ar-EG" sz="54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936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5671-EF27-68A7-DFE6-BA7B3B4C711F}"/>
              </a:ext>
            </a:extLst>
          </p:cNvPr>
          <p:cNvSpPr>
            <a:spLocks noGrp="1"/>
          </p:cNvSpPr>
          <p:nvPr>
            <p:ph type="title"/>
          </p:nvPr>
        </p:nvSpPr>
        <p:spPr>
          <a:xfrm>
            <a:off x="1600200" y="381000"/>
            <a:ext cx="4419600" cy="1219200"/>
          </a:xfrm>
        </p:spPr>
        <p:txBody>
          <a:bodyPr>
            <a:noAutofit/>
          </a:bodyPr>
          <a:lstStyle/>
          <a:p>
            <a:r>
              <a:rPr lang="en-US" sz="2400" dirty="0">
                <a:solidFill>
                  <a:srgbClr val="0070C0"/>
                </a:solidFill>
                <a:latin typeface="Amasis MT Pro Medium"/>
              </a:rPr>
              <a:t>Face Recognition History</a:t>
            </a:r>
            <a:br>
              <a:rPr lang="en-US" sz="3200" dirty="0">
                <a:solidFill>
                  <a:srgbClr val="0070C0"/>
                </a:solidFill>
                <a:latin typeface="Amasis MT Pro Medium" panose="02040604050005020304" pitchFamily="18" charset="0"/>
              </a:rPr>
            </a:br>
            <a:endParaRPr lang="en-US" sz="3200" dirty="0">
              <a:solidFill>
                <a:srgbClr val="0070C0"/>
              </a:solidFill>
            </a:endParaRPr>
          </a:p>
        </p:txBody>
      </p:sp>
      <p:sp>
        <p:nvSpPr>
          <p:cNvPr id="4" name="Text Placeholder 3">
            <a:extLst>
              <a:ext uri="{FF2B5EF4-FFF2-40B4-BE49-F238E27FC236}">
                <a16:creationId xmlns:a16="http://schemas.microsoft.com/office/drawing/2014/main" id="{93F55AA6-CF98-D0BC-112A-07DE3989B410}"/>
              </a:ext>
            </a:extLst>
          </p:cNvPr>
          <p:cNvSpPr>
            <a:spLocks noGrp="1"/>
          </p:cNvSpPr>
          <p:nvPr>
            <p:ph type="body" sz="half" idx="2"/>
          </p:nvPr>
        </p:nvSpPr>
        <p:spPr>
          <a:xfrm>
            <a:off x="1447800" y="1447800"/>
            <a:ext cx="4933951" cy="4191000"/>
          </a:xfrm>
        </p:spPr>
        <p:txBody>
          <a:bodyPr>
            <a:normAutofit lnSpcReduction="10000"/>
          </a:bodyPr>
          <a:lstStyle/>
          <a:p>
            <a:pPr marL="285750" indent="-285750" algn="just" defTabSz="914400">
              <a:lnSpc>
                <a:spcPct val="100000"/>
              </a:lnSpc>
              <a:spcBef>
                <a:spcPts val="0"/>
              </a:spcBef>
              <a:buFont typeface="Arial" pitchFamily="34" charset="0"/>
              <a:buChar char="•"/>
              <a:defRPr/>
            </a:pPr>
            <a:r>
              <a:rPr lang="en-US" sz="1800" dirty="0">
                <a:solidFill>
                  <a:schemeClr val="tx1">
                    <a:lumMod val="95000"/>
                    <a:lumOff val="5000"/>
                  </a:schemeClr>
                </a:solidFill>
                <a:latin typeface="Amasis MT Pro Medium" panose="02040604050005020304" pitchFamily="18" charset="0"/>
              </a:rPr>
              <a:t>The concept of face recognition is not new, nor is its implementation. The evolution of face recognition is fascinating and using computers to recognize faces has been dated back to the </a:t>
            </a:r>
            <a:r>
              <a:rPr lang="en-US" sz="1800" dirty="0">
                <a:solidFill>
                  <a:srgbClr val="FF0000"/>
                </a:solidFill>
                <a:latin typeface="Amasis MT Pro Medium" panose="02040604050005020304" pitchFamily="18" charset="0"/>
              </a:rPr>
              <a:t>1960’s</a:t>
            </a:r>
            <a:r>
              <a:rPr lang="en-US" sz="1800" dirty="0">
                <a:solidFill>
                  <a:schemeClr val="tx1">
                    <a:lumMod val="95000"/>
                    <a:lumOff val="5000"/>
                  </a:schemeClr>
                </a:solidFill>
                <a:latin typeface="Amasis MT Pro Medium" panose="02040604050005020304" pitchFamily="18" charset="0"/>
              </a:rPr>
              <a:t>.</a:t>
            </a:r>
          </a:p>
          <a:p>
            <a:pPr marL="285750" indent="-285750" algn="just" defTabSz="914400">
              <a:lnSpc>
                <a:spcPct val="100000"/>
              </a:lnSpc>
              <a:spcBef>
                <a:spcPts val="0"/>
              </a:spcBef>
              <a:buFont typeface="Arial" pitchFamily="34" charset="0"/>
              <a:buChar char="•"/>
              <a:defRPr/>
            </a:pPr>
            <a:r>
              <a:rPr lang="en-US" sz="1800" dirty="0">
                <a:solidFill>
                  <a:schemeClr val="tx1">
                    <a:lumMod val="95000"/>
                    <a:lumOff val="5000"/>
                  </a:schemeClr>
                </a:solidFill>
                <a:latin typeface="Amasis MT Pro Medium" panose="02040604050005020304" pitchFamily="18" charset="0"/>
              </a:rPr>
              <a:t>year </a:t>
            </a:r>
            <a:r>
              <a:rPr lang="en-US" sz="1800" dirty="0">
                <a:solidFill>
                  <a:srgbClr val="FF0000"/>
                </a:solidFill>
                <a:latin typeface="Amasis MT Pro Medium" panose="02040604050005020304" pitchFamily="18" charset="0"/>
              </a:rPr>
              <a:t>2014 </a:t>
            </a:r>
            <a:r>
              <a:rPr lang="en-US" sz="1800" dirty="0">
                <a:solidFill>
                  <a:schemeClr val="tx1">
                    <a:lumMod val="95000"/>
                    <a:lumOff val="5000"/>
                  </a:schemeClr>
                </a:solidFill>
                <a:latin typeface="Amasis MT Pro Medium" panose="02040604050005020304" pitchFamily="18" charset="0"/>
              </a:rPr>
              <a:t>was marked as an important year in the evolution of facial recognition as it reshaped the research landscape of this technology. It was the year when </a:t>
            </a:r>
            <a:r>
              <a:rPr lang="en-US" sz="1800" dirty="0">
                <a:solidFill>
                  <a:srgbClr val="FF0000"/>
                </a:solidFill>
                <a:latin typeface="Amasis MT Pro Medium" panose="02040604050005020304" pitchFamily="18" charset="0"/>
              </a:rPr>
              <a:t>Facebook’s DeepFace model’s </a:t>
            </a:r>
            <a:r>
              <a:rPr lang="en-US" sz="1800" dirty="0">
                <a:solidFill>
                  <a:schemeClr val="tx1">
                    <a:lumMod val="95000"/>
                    <a:lumOff val="5000"/>
                  </a:schemeClr>
                </a:solidFill>
                <a:latin typeface="Amasis MT Pro Medium" panose="02040604050005020304" pitchFamily="18" charset="0"/>
              </a:rPr>
              <a:t>accuracy </a:t>
            </a:r>
            <a:r>
              <a:rPr lang="en-US" sz="1800" dirty="0">
                <a:solidFill>
                  <a:srgbClr val="FF0000"/>
                </a:solidFill>
                <a:latin typeface="Amasis MT Pro Medium" panose="02040604050005020304" pitchFamily="18" charset="0"/>
              </a:rPr>
              <a:t>(97.35%) </a:t>
            </a:r>
            <a:r>
              <a:rPr lang="en-US" sz="1800" dirty="0">
                <a:solidFill>
                  <a:schemeClr val="tx1">
                    <a:lumMod val="95000"/>
                    <a:lumOff val="5000"/>
                  </a:schemeClr>
                </a:solidFill>
                <a:latin typeface="Amasis MT Pro Medium" panose="02040604050005020304" pitchFamily="18" charset="0"/>
              </a:rPr>
              <a:t>on the LFW benchmark dataset approached human performance </a:t>
            </a:r>
            <a:r>
              <a:rPr lang="en-US" sz="1800" dirty="0">
                <a:solidFill>
                  <a:srgbClr val="FF0000"/>
                </a:solidFill>
                <a:latin typeface="Amasis MT Pro Medium" panose="02040604050005020304" pitchFamily="18" charset="0"/>
              </a:rPr>
              <a:t>(97.53%) </a:t>
            </a:r>
            <a:r>
              <a:rPr lang="en-US" sz="1800" dirty="0">
                <a:solidFill>
                  <a:schemeClr val="tx1">
                    <a:lumMod val="95000"/>
                    <a:lumOff val="5000"/>
                  </a:schemeClr>
                </a:solidFill>
                <a:latin typeface="Amasis MT Pro Medium" panose="02040604050005020304" pitchFamily="18" charset="0"/>
              </a:rPr>
              <a:t>for the first time. Just three years after this breakthrough, the accuracy of face recognition reached </a:t>
            </a:r>
            <a:r>
              <a:rPr lang="en-US" sz="1800" dirty="0">
                <a:solidFill>
                  <a:srgbClr val="FF0000"/>
                </a:solidFill>
                <a:latin typeface="Amasis MT Pro Medium" panose="02040604050005020304" pitchFamily="18" charset="0"/>
              </a:rPr>
              <a:t>99.80%</a:t>
            </a:r>
            <a:r>
              <a:rPr lang="en-US" sz="1800" dirty="0">
                <a:solidFill>
                  <a:schemeClr val="tx1">
                    <a:lumMod val="95000"/>
                    <a:lumOff val="5000"/>
                  </a:schemeClr>
                </a:solidFill>
                <a:latin typeface="Amasis MT Pro Medium" panose="02040604050005020304" pitchFamily="18" charset="0"/>
              </a:rPr>
              <a:t>.</a:t>
            </a:r>
          </a:p>
          <a:p>
            <a:endParaRPr lang="en-US" dirty="0">
              <a:solidFill>
                <a:schemeClr val="tx1">
                  <a:lumMod val="95000"/>
                  <a:lumOff val="5000"/>
                </a:schemeClr>
              </a:solidFill>
            </a:endParaRPr>
          </a:p>
        </p:txBody>
      </p:sp>
      <p:sp>
        <p:nvSpPr>
          <p:cNvPr id="5" name="Slide Number Placeholder 4">
            <a:extLst>
              <a:ext uri="{FF2B5EF4-FFF2-40B4-BE49-F238E27FC236}">
                <a16:creationId xmlns:a16="http://schemas.microsoft.com/office/drawing/2014/main" id="{112BBFF6-2667-C841-1218-7B0370C7B7B5}"/>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6" name="Picture 5">
            <a:extLst>
              <a:ext uri="{FF2B5EF4-FFF2-40B4-BE49-F238E27FC236}">
                <a16:creationId xmlns:a16="http://schemas.microsoft.com/office/drawing/2014/main" id="{5FC49B63-85CC-B1B7-3D82-1AAB47B8D408}"/>
              </a:ext>
            </a:extLst>
          </p:cNvPr>
          <p:cNvPicPr>
            <a:picLocks noChangeAspect="1"/>
          </p:cNvPicPr>
          <p:nvPr/>
        </p:nvPicPr>
        <p:blipFill>
          <a:blip r:embed="rId2"/>
          <a:stretch>
            <a:fillRect/>
          </a:stretch>
        </p:blipFill>
        <p:spPr>
          <a:xfrm>
            <a:off x="6400800" y="1295400"/>
            <a:ext cx="5187460" cy="342899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8138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4EE3-3429-8373-A74A-1034C718CECD}"/>
              </a:ext>
            </a:extLst>
          </p:cNvPr>
          <p:cNvSpPr>
            <a:spLocks noGrp="1"/>
          </p:cNvSpPr>
          <p:nvPr>
            <p:ph type="ctrTitle"/>
          </p:nvPr>
        </p:nvSpPr>
        <p:spPr>
          <a:xfrm>
            <a:off x="1536700" y="609600"/>
            <a:ext cx="8153400" cy="1125750"/>
          </a:xfrm>
        </p:spPr>
        <p:txBody>
          <a:bodyPr>
            <a:normAutofit fontScale="90000"/>
          </a:bodyPr>
          <a:lstStyle/>
          <a:p>
            <a:r>
              <a:rPr lang="en-US" sz="3300" dirty="0">
                <a:solidFill>
                  <a:srgbClr val="0070C0"/>
                </a:solidFill>
                <a:latin typeface="Amasis MT Pro Medium" panose="02040604050005020304" pitchFamily="18" charset="0"/>
              </a:rPr>
              <a:t>The comparison between different algorithms of Face Recognition</a:t>
            </a:r>
            <a:br>
              <a:rPr lang="en-US" sz="3300" dirty="0">
                <a:solidFill>
                  <a:schemeClr val="tx1">
                    <a:lumMod val="95000"/>
                    <a:lumOff val="5000"/>
                  </a:schemeClr>
                </a:solidFill>
                <a:latin typeface="Amasis MT Pro Medium" panose="02040604050005020304" pitchFamily="18" charset="0"/>
              </a:rPr>
            </a:br>
            <a:endParaRPr lang="en-US" sz="33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BA2C4C99-2992-8E58-F2AF-B4CF98F7EE76}"/>
              </a:ext>
            </a:extLst>
          </p:cNvPr>
          <p:cNvSpPr>
            <a:spLocks noGrp="1"/>
          </p:cNvSpPr>
          <p:nvPr>
            <p:ph type="sldNum" sz="quarter" idx="12"/>
          </p:nvPr>
        </p:nvSpPr>
        <p:spPr/>
        <p:txBody>
          <a:bodyPr/>
          <a:lstStyle/>
          <a:p>
            <a:fld id="{B6F15528-21DE-4FAA-801E-634DDDAF4B2B}" type="slidenum">
              <a:rPr lang="en-US" smtClean="0"/>
              <a:pPr/>
              <a:t>25</a:t>
            </a:fld>
            <a:endParaRPr lang="en-US" dirty="0"/>
          </a:p>
        </p:txBody>
      </p:sp>
      <p:graphicFrame>
        <p:nvGraphicFramePr>
          <p:cNvPr id="3" name="Table 2">
            <a:extLst>
              <a:ext uri="{FF2B5EF4-FFF2-40B4-BE49-F238E27FC236}">
                <a16:creationId xmlns:a16="http://schemas.microsoft.com/office/drawing/2014/main" id="{A44A9986-93BA-2742-0381-2E06AE7ECF87}"/>
              </a:ext>
            </a:extLst>
          </p:cNvPr>
          <p:cNvGraphicFramePr>
            <a:graphicFrameLocks noGrp="1"/>
          </p:cNvGraphicFramePr>
          <p:nvPr>
            <p:extLst>
              <p:ext uri="{D42A27DB-BD31-4B8C-83A1-F6EECF244321}">
                <p14:modId xmlns:p14="http://schemas.microsoft.com/office/powerpoint/2010/main" val="1375159868"/>
              </p:ext>
            </p:extLst>
          </p:nvPr>
        </p:nvGraphicFramePr>
        <p:xfrm>
          <a:off x="495300" y="1302650"/>
          <a:ext cx="10858500" cy="5486400"/>
        </p:xfrm>
        <a:graphic>
          <a:graphicData uri="http://schemas.openxmlformats.org/drawingml/2006/table">
            <a:tbl>
              <a:tblPr firstRow="1" lastRow="1" bandRow="1">
                <a:tableStyleId>{073A0DAA-6AF3-43AB-8588-CEC1D06C72B9}</a:tableStyleId>
              </a:tblPr>
              <a:tblGrid>
                <a:gridCol w="2171700">
                  <a:extLst>
                    <a:ext uri="{9D8B030D-6E8A-4147-A177-3AD203B41FA5}">
                      <a16:colId xmlns:a16="http://schemas.microsoft.com/office/drawing/2014/main" val="2738080356"/>
                    </a:ext>
                  </a:extLst>
                </a:gridCol>
                <a:gridCol w="2171700">
                  <a:extLst>
                    <a:ext uri="{9D8B030D-6E8A-4147-A177-3AD203B41FA5}">
                      <a16:colId xmlns:a16="http://schemas.microsoft.com/office/drawing/2014/main" val="3759494473"/>
                    </a:ext>
                  </a:extLst>
                </a:gridCol>
                <a:gridCol w="2171700">
                  <a:extLst>
                    <a:ext uri="{9D8B030D-6E8A-4147-A177-3AD203B41FA5}">
                      <a16:colId xmlns:a16="http://schemas.microsoft.com/office/drawing/2014/main" val="4007406770"/>
                    </a:ext>
                  </a:extLst>
                </a:gridCol>
                <a:gridCol w="2171700">
                  <a:extLst>
                    <a:ext uri="{9D8B030D-6E8A-4147-A177-3AD203B41FA5}">
                      <a16:colId xmlns:a16="http://schemas.microsoft.com/office/drawing/2014/main" val="78697573"/>
                    </a:ext>
                  </a:extLst>
                </a:gridCol>
                <a:gridCol w="2171700">
                  <a:extLst>
                    <a:ext uri="{9D8B030D-6E8A-4147-A177-3AD203B41FA5}">
                      <a16:colId xmlns:a16="http://schemas.microsoft.com/office/drawing/2014/main" val="1377805464"/>
                    </a:ext>
                  </a:extLst>
                </a:gridCol>
              </a:tblGrid>
              <a:tr h="245687">
                <a:tc>
                  <a:txBody>
                    <a:bodyPr/>
                    <a:lstStyle/>
                    <a:p>
                      <a:r>
                        <a:rPr lang="en-US" dirty="0"/>
                        <a:t>Algorithm</a:t>
                      </a:r>
                    </a:p>
                  </a:txBody>
                  <a:tcPr/>
                </a:tc>
                <a:tc>
                  <a:txBody>
                    <a:bodyPr/>
                    <a:lstStyle/>
                    <a:p>
                      <a:r>
                        <a:rPr lang="en-US" b="1" dirty="0"/>
                        <a:t>Key Features</a:t>
                      </a:r>
                      <a:endParaRPr lang="en-US" dirty="0"/>
                    </a:p>
                  </a:txBody>
                  <a:tcPr anchor="ctr"/>
                </a:tc>
                <a:tc>
                  <a:txBody>
                    <a:bodyPr/>
                    <a:lstStyle/>
                    <a:p>
                      <a:r>
                        <a:rPr lang="en-US" dirty="0"/>
                        <a:t>Pros</a:t>
                      </a:r>
                    </a:p>
                  </a:txBody>
                  <a:tcPr/>
                </a:tc>
                <a:tc>
                  <a:txBody>
                    <a:bodyPr/>
                    <a:lstStyle/>
                    <a:p>
                      <a:r>
                        <a:rPr lang="en-US" dirty="0"/>
                        <a:t>Cons</a:t>
                      </a:r>
                    </a:p>
                  </a:txBody>
                  <a:tcPr/>
                </a:tc>
                <a:tc>
                  <a:txBody>
                    <a:bodyPr/>
                    <a:lstStyle/>
                    <a:p>
                      <a:r>
                        <a:rPr lang="en-US" dirty="0"/>
                        <a:t>Use Cases</a:t>
                      </a:r>
                    </a:p>
                  </a:txBody>
                  <a:tcPr/>
                </a:tc>
                <a:extLst>
                  <a:ext uri="{0D108BD9-81ED-4DB2-BD59-A6C34878D82A}">
                    <a16:rowId xmlns:a16="http://schemas.microsoft.com/office/drawing/2014/main" val="204142925"/>
                  </a:ext>
                </a:extLst>
              </a:tr>
              <a:tr h="798484">
                <a:tc>
                  <a:txBody>
                    <a:bodyPr/>
                    <a:lstStyle/>
                    <a:p>
                      <a:r>
                        <a:rPr lang="en-US" dirty="0"/>
                        <a:t>Eigenfaces</a:t>
                      </a:r>
                    </a:p>
                  </a:txBody>
                  <a:tcPr/>
                </a:tc>
                <a:tc>
                  <a:txBody>
                    <a:bodyPr/>
                    <a:lstStyle/>
                    <a:p>
                      <a:r>
                        <a:rPr lang="en-US" dirty="0"/>
                        <a:t>Based on PCA (Principal Component Analysis)</a:t>
                      </a:r>
                    </a:p>
                  </a:txBody>
                  <a:tcPr/>
                </a:tc>
                <a:tc>
                  <a:txBody>
                    <a:bodyPr/>
                    <a:lstStyle/>
                    <a:p>
                      <a:r>
                        <a:rPr lang="en-US" dirty="0"/>
                        <a:t>Simple and fast</a:t>
                      </a:r>
                    </a:p>
                  </a:txBody>
                  <a:tcPr/>
                </a:tc>
                <a:tc>
                  <a:txBody>
                    <a:bodyPr/>
                    <a:lstStyle/>
                    <a:p>
                      <a:r>
                        <a:rPr lang="en-US" dirty="0"/>
                        <a:t>Sensitive to lighting and pose changes</a:t>
                      </a:r>
                    </a:p>
                  </a:txBody>
                  <a:tcPr/>
                </a:tc>
                <a:tc>
                  <a:txBody>
                    <a:bodyPr/>
                    <a:lstStyle/>
                    <a:p>
                      <a:r>
                        <a:rPr lang="en-US" dirty="0"/>
                        <a:t>Early face recognition systems, small datasets</a:t>
                      </a:r>
                    </a:p>
                  </a:txBody>
                  <a:tcPr/>
                </a:tc>
                <a:extLst>
                  <a:ext uri="{0D108BD9-81ED-4DB2-BD59-A6C34878D82A}">
                    <a16:rowId xmlns:a16="http://schemas.microsoft.com/office/drawing/2014/main" val="3237542711"/>
                  </a:ext>
                </a:extLst>
              </a:tr>
              <a:tr h="614218">
                <a:tc>
                  <a:txBody>
                    <a:bodyPr/>
                    <a:lstStyle/>
                    <a:p>
                      <a:r>
                        <a:rPr lang="en-US" dirty="0"/>
                        <a:t>LBPH (Local Binary Pattern Histograms)</a:t>
                      </a:r>
                    </a:p>
                  </a:txBody>
                  <a:tcPr/>
                </a:tc>
                <a:tc>
                  <a:txBody>
                    <a:bodyPr/>
                    <a:lstStyle/>
                    <a:p>
                      <a:r>
                        <a:rPr lang="en-US" dirty="0"/>
                        <a:t>Uses texture-based features (local binary patterns)</a:t>
                      </a:r>
                    </a:p>
                  </a:txBody>
                  <a:tcPr/>
                </a:tc>
                <a:tc>
                  <a:txBody>
                    <a:bodyPr/>
                    <a:lstStyle/>
                    <a:p>
                      <a:r>
                        <a:rPr lang="en-US" dirty="0"/>
                        <a:t>Robust to lighting and pose changes</a:t>
                      </a:r>
                    </a:p>
                  </a:txBody>
                  <a:tcPr/>
                </a:tc>
                <a:tc>
                  <a:txBody>
                    <a:bodyPr/>
                    <a:lstStyle/>
                    <a:p>
                      <a:r>
                        <a:rPr lang="en-US" dirty="0"/>
                        <a:t>Limited accuracy for complex recognition tasks</a:t>
                      </a:r>
                    </a:p>
                  </a:txBody>
                  <a:tcPr/>
                </a:tc>
                <a:tc>
                  <a:txBody>
                    <a:bodyPr/>
                    <a:lstStyle/>
                    <a:p>
                      <a:r>
                        <a:rPr lang="en-US" dirty="0"/>
                        <a:t>Real-time face recognition, low-resolution images</a:t>
                      </a:r>
                    </a:p>
                  </a:txBody>
                  <a:tcPr/>
                </a:tc>
                <a:extLst>
                  <a:ext uri="{0D108BD9-81ED-4DB2-BD59-A6C34878D82A}">
                    <a16:rowId xmlns:a16="http://schemas.microsoft.com/office/drawing/2014/main" val="3356707386"/>
                  </a:ext>
                </a:extLst>
              </a:tr>
              <a:tr h="798484">
                <a:tc>
                  <a:txBody>
                    <a:bodyPr/>
                    <a:lstStyle/>
                    <a:p>
                      <a:r>
                        <a:rPr lang="en-US" dirty="0" err="1"/>
                        <a:t>Fisherfaces</a:t>
                      </a:r>
                      <a:endParaRPr lang="en-US" dirty="0"/>
                    </a:p>
                  </a:txBody>
                  <a:tcPr/>
                </a:tc>
                <a:tc>
                  <a:txBody>
                    <a:bodyPr/>
                    <a:lstStyle/>
                    <a:p>
                      <a:r>
                        <a:rPr lang="en-US" dirty="0"/>
                        <a:t>Uses LDA (Linear Discriminant Analysis) to reduce dimensionality</a:t>
                      </a:r>
                    </a:p>
                  </a:txBody>
                  <a:tcPr/>
                </a:tc>
                <a:tc>
                  <a:txBody>
                    <a:bodyPr/>
                    <a:lstStyle/>
                    <a:p>
                      <a:r>
                        <a:rPr lang="en-US" dirty="0"/>
                        <a:t>Better at distinguishing between individuals</a:t>
                      </a:r>
                    </a:p>
                  </a:txBody>
                  <a:tcPr/>
                </a:tc>
                <a:tc>
                  <a:txBody>
                    <a:bodyPr/>
                    <a:lstStyle/>
                    <a:p>
                      <a:r>
                        <a:rPr lang="en-US" dirty="0"/>
                        <a:t>Still sensitive to variations in lighting</a:t>
                      </a:r>
                    </a:p>
                  </a:txBody>
                  <a:tcPr/>
                </a:tc>
                <a:tc>
                  <a:txBody>
                    <a:bodyPr/>
                    <a:lstStyle/>
                    <a:p>
                      <a:r>
                        <a:rPr lang="en-US" dirty="0"/>
                        <a:t>Small to medium-sized datasets</a:t>
                      </a:r>
                    </a:p>
                  </a:txBody>
                  <a:tcPr/>
                </a:tc>
                <a:extLst>
                  <a:ext uri="{0D108BD9-81ED-4DB2-BD59-A6C34878D82A}">
                    <a16:rowId xmlns:a16="http://schemas.microsoft.com/office/drawing/2014/main" val="2023691846"/>
                  </a:ext>
                </a:extLst>
              </a:tr>
              <a:tr h="798484">
                <a:tc>
                  <a:txBody>
                    <a:bodyPr/>
                    <a:lstStyle/>
                    <a:p>
                      <a:r>
                        <a:rPr lang="en-US" dirty="0" err="1"/>
                        <a:t>DeepFace</a:t>
                      </a:r>
                      <a:endParaRPr lang="en-US" dirty="0"/>
                    </a:p>
                  </a:txBody>
                  <a:tcPr/>
                </a:tc>
                <a:tc>
                  <a:txBody>
                    <a:bodyPr/>
                    <a:lstStyle/>
                    <a:p>
                      <a:r>
                        <a:rPr lang="en-US" dirty="0"/>
                        <a:t>Uses deep neural networks (DNNs) for face verification</a:t>
                      </a:r>
                    </a:p>
                  </a:txBody>
                  <a:tcPr/>
                </a:tc>
                <a:tc>
                  <a:txBody>
                    <a:bodyPr/>
                    <a:lstStyle/>
                    <a:p>
                      <a:r>
                        <a:rPr lang="en-US" dirty="0"/>
                        <a:t>High accuracy, works well with large datasets</a:t>
                      </a:r>
                    </a:p>
                  </a:txBody>
                  <a:tcPr/>
                </a:tc>
                <a:tc>
                  <a:txBody>
                    <a:bodyPr/>
                    <a:lstStyle/>
                    <a:p>
                      <a:r>
                        <a:rPr lang="en-US" dirty="0"/>
                        <a:t>Requires large training data and high computational power</a:t>
                      </a:r>
                    </a:p>
                  </a:txBody>
                  <a:tcPr/>
                </a:tc>
                <a:tc>
                  <a:txBody>
                    <a:bodyPr/>
                    <a:lstStyle/>
                    <a:p>
                      <a:r>
                        <a:rPr lang="en-US" dirty="0"/>
                        <a:t>Social media platforms, large-scale face recognition</a:t>
                      </a:r>
                    </a:p>
                  </a:txBody>
                  <a:tcPr/>
                </a:tc>
                <a:extLst>
                  <a:ext uri="{0D108BD9-81ED-4DB2-BD59-A6C34878D82A}">
                    <a16:rowId xmlns:a16="http://schemas.microsoft.com/office/drawing/2014/main" val="2768674570"/>
                  </a:ext>
                </a:extLst>
              </a:tr>
              <a:tr h="798484">
                <a:tc>
                  <a:txBody>
                    <a:bodyPr/>
                    <a:lstStyle/>
                    <a:p>
                      <a:r>
                        <a:rPr lang="en-US" dirty="0"/>
                        <a:t>FaceNet</a:t>
                      </a:r>
                    </a:p>
                  </a:txBody>
                  <a:tcPr/>
                </a:tc>
                <a:tc>
                  <a:txBody>
                    <a:bodyPr/>
                    <a:lstStyle/>
                    <a:p>
                      <a:r>
                        <a:rPr lang="en-US" dirty="0"/>
                        <a:t>Generates 128-D embeddings using a triplet loss function</a:t>
                      </a:r>
                    </a:p>
                  </a:txBody>
                  <a:tcPr/>
                </a:tc>
                <a:tc>
                  <a:txBody>
                    <a:bodyPr/>
                    <a:lstStyle/>
                    <a:p>
                      <a:r>
                        <a:rPr lang="en-US" dirty="0"/>
                        <a:t>High accuracy, compact embedding representation</a:t>
                      </a:r>
                    </a:p>
                  </a:txBody>
                  <a:tcPr/>
                </a:tc>
                <a:tc>
                  <a:txBody>
                    <a:bodyPr/>
                    <a:lstStyle/>
                    <a:p>
                      <a:r>
                        <a:rPr lang="en-US" dirty="0"/>
                        <a:t>Requires large dataset, training can be complex</a:t>
                      </a:r>
                    </a:p>
                  </a:txBody>
                  <a:tcPr/>
                </a:tc>
                <a:tc>
                  <a:txBody>
                    <a:bodyPr/>
                    <a:lstStyle/>
                    <a:p>
                      <a:r>
                        <a:rPr lang="en-US" dirty="0"/>
                        <a:t>Face verification, face recognition systems</a:t>
                      </a:r>
                    </a:p>
                  </a:txBody>
                  <a:tcPr/>
                </a:tc>
                <a:extLst>
                  <a:ext uri="{0D108BD9-81ED-4DB2-BD59-A6C34878D82A}">
                    <a16:rowId xmlns:a16="http://schemas.microsoft.com/office/drawing/2014/main" val="2818754070"/>
                  </a:ext>
                </a:extLst>
              </a:tr>
            </a:tbl>
          </a:graphicData>
        </a:graphic>
      </p:graphicFrame>
    </p:spTree>
    <p:extLst>
      <p:ext uri="{BB962C8B-B14F-4D97-AF65-F5344CB8AC3E}">
        <p14:creationId xmlns:p14="http://schemas.microsoft.com/office/powerpoint/2010/main" val="270458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22F3-8F0B-8B27-AE09-4BFEAACA621E}"/>
              </a:ext>
            </a:extLst>
          </p:cNvPr>
          <p:cNvSpPr>
            <a:spLocks noGrp="1"/>
          </p:cNvSpPr>
          <p:nvPr>
            <p:ph type="title"/>
          </p:nvPr>
        </p:nvSpPr>
        <p:spPr>
          <a:xfrm>
            <a:off x="1219200" y="533400"/>
            <a:ext cx="2771299" cy="1524000"/>
          </a:xfrm>
        </p:spPr>
        <p:txBody>
          <a:bodyPr>
            <a:noAutofit/>
          </a:bodyPr>
          <a:lstStyle/>
          <a:p>
            <a:pPr algn="ctr" rtl="1"/>
            <a:r>
              <a:rPr lang="en-US" sz="2400" b="1" dirty="0">
                <a:solidFill>
                  <a:srgbClr val="0070C0"/>
                </a:solidFill>
                <a:latin typeface="Amasis MT Pro Medium" panose="02040604050005020304" pitchFamily="18" charset="0"/>
              </a:rPr>
              <a:t> FaceNet</a:t>
            </a:r>
            <a:br>
              <a:rPr lang="en-US" sz="2400" dirty="0">
                <a:solidFill>
                  <a:schemeClr val="tx1">
                    <a:lumMod val="95000"/>
                    <a:lumOff val="5000"/>
                  </a:schemeClr>
                </a:solidFill>
                <a:latin typeface="Amasis MT Pro Medium" panose="02040604050005020304" pitchFamily="18" charset="0"/>
              </a:rPr>
            </a:br>
            <a:br>
              <a:rPr lang="en-US" sz="2400" dirty="0">
                <a:solidFill>
                  <a:schemeClr val="tx1">
                    <a:lumMod val="95000"/>
                    <a:lumOff val="5000"/>
                  </a:schemeClr>
                </a:solidFill>
                <a:latin typeface="Amasis MT Pro Medium" panose="02040604050005020304" pitchFamily="18" charset="0"/>
              </a:rPr>
            </a:br>
            <a:endParaRPr lang="en-US" sz="2400" dirty="0">
              <a:solidFill>
                <a:schemeClr val="tx1">
                  <a:lumMod val="95000"/>
                  <a:lumOff val="5000"/>
                </a:schemeClr>
              </a:solidFill>
            </a:endParaRPr>
          </a:p>
        </p:txBody>
      </p:sp>
      <p:sp>
        <p:nvSpPr>
          <p:cNvPr id="4" name="Text Placeholder 3">
            <a:extLst>
              <a:ext uri="{FF2B5EF4-FFF2-40B4-BE49-F238E27FC236}">
                <a16:creationId xmlns:a16="http://schemas.microsoft.com/office/drawing/2014/main" id="{CBFD612E-0127-26FF-E08F-DD9B8AF40E91}"/>
              </a:ext>
            </a:extLst>
          </p:cNvPr>
          <p:cNvSpPr>
            <a:spLocks noGrp="1"/>
          </p:cNvSpPr>
          <p:nvPr>
            <p:ph type="body" sz="half" idx="2"/>
          </p:nvPr>
        </p:nvSpPr>
        <p:spPr>
          <a:xfrm>
            <a:off x="1981199" y="1544601"/>
            <a:ext cx="4055373" cy="3811588"/>
          </a:xfrm>
        </p:spPr>
        <p:txBody>
          <a:bodyPr/>
          <a:lstStyle/>
          <a:p>
            <a:pPr defTabSz="914400">
              <a:lnSpc>
                <a:spcPct val="100000"/>
              </a:lnSpc>
              <a:spcBef>
                <a:spcPts val="0"/>
              </a:spcBef>
              <a:defRPr/>
            </a:pPr>
            <a:r>
              <a:rPr lang="en-US" sz="2000" dirty="0">
                <a:solidFill>
                  <a:schemeClr val="tx1">
                    <a:lumMod val="95000"/>
                    <a:lumOff val="5000"/>
                  </a:schemeClr>
                </a:solidFill>
                <a:latin typeface="Amasis MT Pro Medium" panose="02040604050005020304" pitchFamily="18" charset="0"/>
              </a:rPr>
              <a:t>FaceNet is a deep learning model developed by Google for face recognition, verification, and clustering.</a:t>
            </a:r>
          </a:p>
          <a:p>
            <a:endParaRPr lang="en-US" dirty="0"/>
          </a:p>
        </p:txBody>
      </p:sp>
      <p:sp>
        <p:nvSpPr>
          <p:cNvPr id="5" name="Slide Number Placeholder 4">
            <a:extLst>
              <a:ext uri="{FF2B5EF4-FFF2-40B4-BE49-F238E27FC236}">
                <a16:creationId xmlns:a16="http://schemas.microsoft.com/office/drawing/2014/main" id="{E04A23E2-29A9-3497-0E07-26E5F983ED3E}"/>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7" name="Picture 6">
            <a:extLst>
              <a:ext uri="{FF2B5EF4-FFF2-40B4-BE49-F238E27FC236}">
                <a16:creationId xmlns:a16="http://schemas.microsoft.com/office/drawing/2014/main" id="{2EE0C309-6ACF-9A1A-4486-AAAF7B62FBCD}"/>
              </a:ext>
            </a:extLst>
          </p:cNvPr>
          <p:cNvPicPr>
            <a:picLocks noChangeAspect="1"/>
          </p:cNvPicPr>
          <p:nvPr/>
        </p:nvPicPr>
        <p:blipFill>
          <a:blip r:embed="rId2"/>
          <a:stretch>
            <a:fillRect/>
          </a:stretch>
        </p:blipFill>
        <p:spPr>
          <a:xfrm>
            <a:off x="6036573" y="1544601"/>
            <a:ext cx="4174227" cy="2708011"/>
          </a:xfrm>
          <a:prstGeom prst="rect">
            <a:avLst/>
          </a:prstGeom>
        </p:spPr>
      </p:pic>
    </p:spTree>
    <p:extLst>
      <p:ext uri="{BB962C8B-B14F-4D97-AF65-F5344CB8AC3E}">
        <p14:creationId xmlns:p14="http://schemas.microsoft.com/office/powerpoint/2010/main" val="12297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01783-6801-B421-EA76-13565A39B08B}"/>
              </a:ext>
            </a:extLst>
          </p:cNvPr>
          <p:cNvSpPr>
            <a:spLocks noGrp="1"/>
          </p:cNvSpPr>
          <p:nvPr>
            <p:ph type="title"/>
          </p:nvPr>
        </p:nvSpPr>
        <p:spPr/>
        <p:txBody>
          <a:bodyPr>
            <a:normAutofit fontScale="90000"/>
          </a:bodyPr>
          <a:lstStyle/>
          <a:p>
            <a:r>
              <a:rPr lang="en-US" dirty="0">
                <a:solidFill>
                  <a:srgbClr val="0070C0"/>
                </a:solidFill>
                <a:latin typeface="Amasis MT Pro Medium" panose="02040604050005020304" pitchFamily="18" charset="0"/>
              </a:rPr>
              <a:t>FaceNet Architecture (end-to-end learning)</a:t>
            </a:r>
            <a:br>
              <a:rPr lang="en-US" dirty="0">
                <a:solidFill>
                  <a:schemeClr val="tx1">
                    <a:lumMod val="95000"/>
                    <a:lumOff val="5000"/>
                  </a:schemeClr>
                </a:solidFill>
                <a:latin typeface="Amasis MT Pro Medium" panose="02040604050005020304" pitchFamily="18" charset="0"/>
              </a:rPr>
            </a:br>
            <a:endParaRPr lang="en-US"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0E441E5F-849B-76CF-1204-9680D0691036}"/>
              </a:ext>
            </a:extLst>
          </p:cNvPr>
          <p:cNvSpPr>
            <a:spLocks noGrp="1"/>
          </p:cNvSpPr>
          <p:nvPr>
            <p:ph sz="half" idx="1"/>
          </p:nvPr>
        </p:nvSpPr>
        <p:spPr>
          <a:xfrm>
            <a:off x="1308848" y="3608388"/>
            <a:ext cx="3886200" cy="4351338"/>
          </a:xfrm>
        </p:spPr>
        <p:txBody>
          <a:bodyPr/>
          <a:lstStyle/>
          <a:p>
            <a:r>
              <a:rPr lang="en-US" sz="2000" dirty="0">
                <a:solidFill>
                  <a:schemeClr val="tx1">
                    <a:lumMod val="95000"/>
                    <a:lumOff val="5000"/>
                  </a:schemeClr>
                </a:solidFill>
                <a:latin typeface="Amasis MT Pro Medium" panose="02040604050005020304" pitchFamily="18" charset="0"/>
              </a:rPr>
              <a:t>Our network consists of a </a:t>
            </a:r>
            <a:r>
              <a:rPr lang="en-US" sz="2000" dirty="0">
                <a:solidFill>
                  <a:srgbClr val="FF0000"/>
                </a:solidFill>
                <a:latin typeface="Amasis MT Pro Medium" panose="02040604050005020304" pitchFamily="18" charset="0"/>
              </a:rPr>
              <a:t>batch</a:t>
            </a:r>
            <a:r>
              <a:rPr lang="en-US" sz="2000" dirty="0">
                <a:solidFill>
                  <a:schemeClr val="tx1">
                    <a:lumMod val="95000"/>
                    <a:lumOff val="5000"/>
                  </a:schemeClr>
                </a:solidFill>
                <a:latin typeface="Amasis MT Pro Medium" panose="02040604050005020304" pitchFamily="18" charset="0"/>
              </a:rPr>
              <a:t> input layer and a </a:t>
            </a:r>
            <a:r>
              <a:rPr lang="en-US" sz="2000" dirty="0">
                <a:solidFill>
                  <a:srgbClr val="FF0000"/>
                </a:solidFill>
                <a:latin typeface="Amasis MT Pro Medium" panose="02040604050005020304" pitchFamily="18" charset="0"/>
              </a:rPr>
              <a:t>deep CNN</a:t>
            </a:r>
            <a:r>
              <a:rPr lang="en-US" sz="2000" dirty="0">
                <a:solidFill>
                  <a:schemeClr val="tx1">
                    <a:lumMod val="95000"/>
                    <a:lumOff val="5000"/>
                  </a:schemeClr>
                </a:solidFill>
                <a:latin typeface="Amasis MT Pro Medium" panose="02040604050005020304" pitchFamily="18" charset="0"/>
              </a:rPr>
              <a:t> followed by </a:t>
            </a:r>
            <a:r>
              <a:rPr lang="en-US" sz="2000" dirty="0">
                <a:solidFill>
                  <a:srgbClr val="FF0000"/>
                </a:solidFill>
                <a:latin typeface="Amasis MT Pro Medium" panose="02040604050005020304" pitchFamily="18" charset="0"/>
              </a:rPr>
              <a:t>L2 normalization</a:t>
            </a:r>
            <a:r>
              <a:rPr lang="en-US" sz="2000" dirty="0">
                <a:solidFill>
                  <a:schemeClr val="tx1">
                    <a:lumMod val="95000"/>
                    <a:lumOff val="5000"/>
                  </a:schemeClr>
                </a:solidFill>
                <a:latin typeface="Amasis MT Pro Medium" panose="02040604050005020304" pitchFamily="18" charset="0"/>
              </a:rPr>
              <a:t>, which results in the </a:t>
            </a:r>
            <a:r>
              <a:rPr lang="en-US" sz="2000" dirty="0">
                <a:solidFill>
                  <a:srgbClr val="FF0000"/>
                </a:solidFill>
                <a:latin typeface="Amasis MT Pro Medium" panose="02040604050005020304" pitchFamily="18" charset="0"/>
              </a:rPr>
              <a:t>face embedding</a:t>
            </a:r>
            <a:r>
              <a:rPr lang="en-US" sz="2000" dirty="0">
                <a:solidFill>
                  <a:schemeClr val="tx1">
                    <a:lumMod val="95000"/>
                    <a:lumOff val="5000"/>
                  </a:schemeClr>
                </a:solidFill>
                <a:latin typeface="Amasis MT Pro Medium" panose="02040604050005020304" pitchFamily="18" charset="0"/>
              </a:rPr>
              <a:t>. This is followed by the </a:t>
            </a:r>
            <a:r>
              <a:rPr lang="en-US" sz="2000" dirty="0">
                <a:solidFill>
                  <a:srgbClr val="FF0000"/>
                </a:solidFill>
                <a:latin typeface="Amasis MT Pro Medium" panose="02040604050005020304" pitchFamily="18" charset="0"/>
              </a:rPr>
              <a:t>triplet loss </a:t>
            </a:r>
            <a:r>
              <a:rPr lang="en-US" sz="2000" dirty="0">
                <a:solidFill>
                  <a:schemeClr val="tx1">
                    <a:lumMod val="95000"/>
                    <a:lumOff val="5000"/>
                  </a:schemeClr>
                </a:solidFill>
                <a:latin typeface="Amasis MT Pro Medium" panose="02040604050005020304" pitchFamily="18" charset="0"/>
              </a:rPr>
              <a:t>during training.</a:t>
            </a:r>
          </a:p>
          <a:p>
            <a:endParaRPr lang="en-US" dirty="0"/>
          </a:p>
        </p:txBody>
      </p:sp>
      <p:sp>
        <p:nvSpPr>
          <p:cNvPr id="4" name="Content Placeholder 3">
            <a:extLst>
              <a:ext uri="{FF2B5EF4-FFF2-40B4-BE49-F238E27FC236}">
                <a16:creationId xmlns:a16="http://schemas.microsoft.com/office/drawing/2014/main" id="{4167B5AC-A3C8-5FB3-0AA6-E7375AE5C3CD}"/>
              </a:ext>
            </a:extLst>
          </p:cNvPr>
          <p:cNvSpPr>
            <a:spLocks noGrp="1"/>
          </p:cNvSpPr>
          <p:nvPr>
            <p:ph sz="half" idx="2"/>
          </p:nvPr>
        </p:nvSpPr>
        <p:spPr>
          <a:xfrm>
            <a:off x="6328812" y="1432719"/>
            <a:ext cx="3886200" cy="4351338"/>
          </a:xfrm>
        </p:spPr>
        <p:txBody>
          <a:bodyPr/>
          <a:lstStyle/>
          <a:p>
            <a:pPr marL="0" indent="0" defTabSz="914400">
              <a:lnSpc>
                <a:spcPct val="100000"/>
              </a:lnSpc>
              <a:spcBef>
                <a:spcPts val="0"/>
              </a:spcBef>
              <a:buNone/>
              <a:defRPr/>
            </a:pPr>
            <a:r>
              <a:rPr lang="en-US" sz="2000" dirty="0">
                <a:solidFill>
                  <a:schemeClr val="tx1">
                    <a:lumMod val="95000"/>
                    <a:lumOff val="5000"/>
                  </a:schemeClr>
                </a:solidFill>
                <a:latin typeface="Amasis MT Pro Medium" panose="02040604050005020304" pitchFamily="18" charset="0"/>
              </a:rPr>
              <a:t>In </a:t>
            </a:r>
            <a:r>
              <a:rPr lang="en-US" sz="2000" dirty="0">
                <a:solidFill>
                  <a:srgbClr val="FF0000"/>
                </a:solidFill>
                <a:latin typeface="Amasis MT Pro Medium" panose="02040604050005020304" pitchFamily="18" charset="0"/>
              </a:rPr>
              <a:t>end-to-end learning</a:t>
            </a:r>
            <a:r>
              <a:rPr lang="en-US" sz="2000" dirty="0">
                <a:solidFill>
                  <a:schemeClr val="tx1">
                    <a:lumMod val="95000"/>
                    <a:lumOff val="5000"/>
                  </a:schemeClr>
                </a:solidFill>
                <a:latin typeface="Amasis MT Pro Medium" panose="02040604050005020304" pitchFamily="18" charset="0"/>
              </a:rPr>
              <a:t>, the   model learns directly from raw </a:t>
            </a:r>
            <a:r>
              <a:rPr lang="en-US" sz="2000" dirty="0">
                <a:solidFill>
                  <a:srgbClr val="FF0000"/>
                </a:solidFill>
                <a:latin typeface="Amasis MT Pro Medium" panose="02040604050005020304" pitchFamily="18" charset="0"/>
              </a:rPr>
              <a:t>input to output </a:t>
            </a:r>
            <a:r>
              <a:rPr lang="en-US" sz="2000" dirty="0">
                <a:solidFill>
                  <a:schemeClr val="tx1">
                    <a:lumMod val="95000"/>
                    <a:lumOff val="5000"/>
                  </a:schemeClr>
                </a:solidFill>
                <a:latin typeface="Amasis MT Pro Medium" panose="02040604050005020304" pitchFamily="18" charset="0"/>
              </a:rPr>
              <a:t>(in this case, from the image batch to embeddings) </a:t>
            </a:r>
            <a:r>
              <a:rPr lang="en-US" sz="2000" dirty="0">
                <a:solidFill>
                  <a:srgbClr val="FF0000"/>
                </a:solidFill>
                <a:latin typeface="Amasis MT Pro Medium" panose="02040604050005020304" pitchFamily="18" charset="0"/>
              </a:rPr>
              <a:t>without </a:t>
            </a:r>
            <a:r>
              <a:rPr lang="en-US" sz="2000" dirty="0">
                <a:solidFill>
                  <a:schemeClr val="tx1">
                    <a:lumMod val="95000"/>
                    <a:lumOff val="5000"/>
                  </a:schemeClr>
                </a:solidFill>
                <a:latin typeface="Amasis MT Pro Medium" panose="02040604050005020304" pitchFamily="18" charset="0"/>
              </a:rPr>
              <a:t>the need for </a:t>
            </a:r>
            <a:r>
              <a:rPr lang="en-US" sz="2000" dirty="0">
                <a:solidFill>
                  <a:srgbClr val="FF0000"/>
                </a:solidFill>
                <a:latin typeface="Amasis MT Pro Medium" panose="02040604050005020304" pitchFamily="18" charset="0"/>
              </a:rPr>
              <a:t>manual feature extraction </a:t>
            </a:r>
            <a:r>
              <a:rPr lang="en-US" sz="2000" dirty="0">
                <a:solidFill>
                  <a:schemeClr val="tx1">
                    <a:lumMod val="95000"/>
                    <a:lumOff val="5000"/>
                  </a:schemeClr>
                </a:solidFill>
                <a:latin typeface="Amasis MT Pro Medium" panose="02040604050005020304" pitchFamily="18" charset="0"/>
              </a:rPr>
              <a:t>steps, making it an "end-to-end" process.</a:t>
            </a:r>
          </a:p>
          <a:p>
            <a:endParaRPr lang="en-US" dirty="0"/>
          </a:p>
        </p:txBody>
      </p:sp>
      <p:sp>
        <p:nvSpPr>
          <p:cNvPr id="5" name="Slide Number Placeholder 4">
            <a:extLst>
              <a:ext uri="{FF2B5EF4-FFF2-40B4-BE49-F238E27FC236}">
                <a16:creationId xmlns:a16="http://schemas.microsoft.com/office/drawing/2014/main" id="{861D8356-BA44-029F-60F7-861D6F3C8EF0}"/>
              </a:ext>
            </a:extLst>
          </p:cNvPr>
          <p:cNvSpPr>
            <a:spLocks noGrp="1"/>
          </p:cNvSpPr>
          <p:nvPr>
            <p:ph type="sldNum" sz="quarter" idx="12"/>
          </p:nvPr>
        </p:nvSpPr>
        <p:spPr/>
        <p:txBody>
          <a:bodyPr/>
          <a:lstStyle/>
          <a:p>
            <a:fld id="{5D84065D-F351-4B03-BD91-D8A6B8D4B362}" type="slidenum">
              <a:rPr lang="en-US" smtClean="0"/>
              <a:t>27</a:t>
            </a:fld>
            <a:endParaRPr lang="en-US" dirty="0"/>
          </a:p>
        </p:txBody>
      </p:sp>
      <p:pic>
        <p:nvPicPr>
          <p:cNvPr id="6" name="Picture 5">
            <a:extLst>
              <a:ext uri="{FF2B5EF4-FFF2-40B4-BE49-F238E27FC236}">
                <a16:creationId xmlns:a16="http://schemas.microsoft.com/office/drawing/2014/main" id="{509D1B64-C95B-6AFB-5CDE-9ADEC7404E2E}"/>
              </a:ext>
            </a:extLst>
          </p:cNvPr>
          <p:cNvPicPr>
            <a:picLocks noChangeAspect="1"/>
          </p:cNvPicPr>
          <p:nvPr/>
        </p:nvPicPr>
        <p:blipFill>
          <a:blip r:embed="rId2"/>
          <a:stretch>
            <a:fillRect/>
          </a:stretch>
        </p:blipFill>
        <p:spPr>
          <a:xfrm>
            <a:off x="1768949" y="1690690"/>
            <a:ext cx="4559862" cy="11305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73F1117-6676-4475-A309-8BBA280132EA}"/>
              </a:ext>
            </a:extLst>
          </p:cNvPr>
          <p:cNvPicPr>
            <a:picLocks noChangeAspect="1"/>
          </p:cNvPicPr>
          <p:nvPr/>
        </p:nvPicPr>
        <p:blipFill>
          <a:blip r:embed="rId3"/>
          <a:stretch>
            <a:fillRect/>
          </a:stretch>
        </p:blipFill>
        <p:spPr>
          <a:xfrm>
            <a:off x="5334000" y="3995779"/>
            <a:ext cx="5185812" cy="12159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9509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9B4FC-38CA-B14A-4366-863309B094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AA977-F801-B6F5-19F1-BC4975A94E23}"/>
              </a:ext>
            </a:extLst>
          </p:cNvPr>
          <p:cNvSpPr>
            <a:spLocks noGrp="1"/>
          </p:cNvSpPr>
          <p:nvPr>
            <p:ph type="title"/>
          </p:nvPr>
        </p:nvSpPr>
        <p:spPr>
          <a:xfrm>
            <a:off x="228600" y="381000"/>
            <a:ext cx="3886200" cy="1219200"/>
          </a:xfrm>
        </p:spPr>
        <p:txBody>
          <a:bodyPr>
            <a:noAutofit/>
          </a:bodyPr>
          <a:lstStyle/>
          <a:p>
            <a:pPr rtl="1"/>
            <a:r>
              <a:rPr lang="en-US" sz="2400" b="1" dirty="0">
                <a:solidFill>
                  <a:srgbClr val="0070C0"/>
                </a:solidFill>
                <a:latin typeface="Amasis MT Pro Medium" panose="02040604050005020304" pitchFamily="18" charset="0"/>
              </a:rPr>
              <a:t> </a:t>
            </a:r>
            <a:br>
              <a:rPr lang="en-US" sz="2400" b="1" dirty="0">
                <a:solidFill>
                  <a:srgbClr val="0070C0"/>
                </a:solidFill>
                <a:latin typeface="Amasis MT Pro Medium" panose="02040604050005020304" pitchFamily="18" charset="0"/>
              </a:rPr>
            </a:br>
            <a:br>
              <a:rPr lang="en-US" sz="2400" b="1" dirty="0">
                <a:solidFill>
                  <a:srgbClr val="0070C0"/>
                </a:solidFill>
                <a:latin typeface="Amasis MT Pro Medium" panose="02040604050005020304" pitchFamily="18" charset="0"/>
              </a:rPr>
            </a:br>
            <a:br>
              <a:rPr lang="en-US" sz="2400" b="1" dirty="0">
                <a:solidFill>
                  <a:srgbClr val="0070C0"/>
                </a:solidFill>
                <a:latin typeface="Amasis MT Pro Medium" panose="02040604050005020304" pitchFamily="18" charset="0"/>
              </a:rPr>
            </a:br>
            <a:br>
              <a:rPr lang="en-US" sz="2400" b="1" dirty="0">
                <a:solidFill>
                  <a:srgbClr val="0070C0"/>
                </a:solidFill>
                <a:latin typeface="Amasis MT Pro Medium" panose="02040604050005020304" pitchFamily="18" charset="0"/>
              </a:rPr>
            </a:br>
            <a:r>
              <a:rPr lang="en-US" sz="2400" b="1" dirty="0">
                <a:solidFill>
                  <a:srgbClr val="0070C0"/>
                </a:solidFill>
                <a:latin typeface="Amasis MT Pro Medium" panose="02040604050005020304" pitchFamily="18" charset="0"/>
              </a:rPr>
              <a:t>Deep Architecture Layers</a:t>
            </a:r>
            <a:br>
              <a:rPr lang="en-US" sz="2400" dirty="0">
                <a:solidFill>
                  <a:schemeClr val="tx1">
                    <a:lumMod val="95000"/>
                    <a:lumOff val="5000"/>
                  </a:schemeClr>
                </a:solidFill>
                <a:latin typeface="Amasis MT Pro Medium" panose="02040604050005020304" pitchFamily="18" charset="0"/>
              </a:rPr>
            </a:br>
            <a:endParaRPr lang="en-US" sz="2400" dirty="0">
              <a:solidFill>
                <a:schemeClr val="tx1">
                  <a:lumMod val="95000"/>
                  <a:lumOff val="5000"/>
                </a:schemeClr>
              </a:solidFill>
            </a:endParaRPr>
          </a:p>
        </p:txBody>
      </p:sp>
      <p:sp>
        <p:nvSpPr>
          <p:cNvPr id="4" name="Text Placeholder 3">
            <a:extLst>
              <a:ext uri="{FF2B5EF4-FFF2-40B4-BE49-F238E27FC236}">
                <a16:creationId xmlns:a16="http://schemas.microsoft.com/office/drawing/2014/main" id="{08278718-D15C-35FD-95B7-4E63045A7730}"/>
              </a:ext>
            </a:extLst>
          </p:cNvPr>
          <p:cNvSpPr>
            <a:spLocks noGrp="1"/>
          </p:cNvSpPr>
          <p:nvPr>
            <p:ph type="body" sz="half" idx="2"/>
          </p:nvPr>
        </p:nvSpPr>
        <p:spPr>
          <a:xfrm>
            <a:off x="228600" y="1371600"/>
            <a:ext cx="6934200" cy="4572000"/>
          </a:xfrm>
        </p:spPr>
        <p:txBody>
          <a:bodyPr>
            <a:normAutofit lnSpcReduction="10000"/>
          </a:bodyPr>
          <a:lstStyle/>
          <a:p>
            <a:r>
              <a:rPr lang="en-US" sz="1800" b="1" dirty="0"/>
              <a:t>1- Convolutional Layers(The foundation of the deep architecture):</a:t>
            </a:r>
          </a:p>
          <a:p>
            <a:r>
              <a:rPr lang="en-US" sz="1800" dirty="0"/>
              <a:t>These layers apply </a:t>
            </a:r>
            <a:r>
              <a:rPr lang="en-US" sz="1800" dirty="0">
                <a:solidFill>
                  <a:srgbClr val="FF0000"/>
                </a:solidFill>
              </a:rPr>
              <a:t>filters </a:t>
            </a:r>
            <a:r>
              <a:rPr lang="en-US" sz="1800" dirty="0"/>
              <a:t>(small matrices) to the input image, which allows the network to learn various features like edges, textures, and more complex structures such as eyes, noses, and mouths.</a:t>
            </a:r>
          </a:p>
          <a:p>
            <a:r>
              <a:rPr lang="en-US" sz="1800" b="1" dirty="0"/>
              <a:t>2- Inception Modules(Inception-</a:t>
            </a:r>
            <a:r>
              <a:rPr lang="en-US" sz="1800" b="1" dirty="0" err="1"/>
              <a:t>ResNet</a:t>
            </a:r>
            <a:r>
              <a:rPr lang="en-US" sz="1800" b="1" dirty="0"/>
              <a:t>):</a:t>
            </a:r>
          </a:p>
          <a:p>
            <a:r>
              <a:rPr lang="en-US" sz="1800" dirty="0"/>
              <a:t>Inception modules are unique because they apply multiple </a:t>
            </a:r>
            <a:r>
              <a:rPr lang="en-US" sz="1800" dirty="0">
                <a:solidFill>
                  <a:srgbClr val="FF0000"/>
                </a:solidFill>
              </a:rPr>
              <a:t>filters of different sizes (1x1, 3x3, 5x5) </a:t>
            </a:r>
            <a:r>
              <a:rPr lang="en-US" sz="1800" dirty="0"/>
              <a:t>at the same time.</a:t>
            </a:r>
          </a:p>
          <a:p>
            <a:r>
              <a:rPr lang="en-US" sz="1800" dirty="0"/>
              <a:t>This parallel structure allows the network to process information efficiently and effectively capture the hierarchical features of faces.</a:t>
            </a:r>
          </a:p>
          <a:p>
            <a:r>
              <a:rPr lang="en-US" sz="1800" b="1" dirty="0"/>
              <a:t>3- Pooling Layers(Max pooling):</a:t>
            </a:r>
          </a:p>
          <a:p>
            <a:r>
              <a:rPr lang="en-US" sz="1800" dirty="0">
                <a:solidFill>
                  <a:srgbClr val="FF0000"/>
                </a:solidFill>
              </a:rPr>
              <a:t>Max pooling </a:t>
            </a:r>
            <a:r>
              <a:rPr lang="en-US" sz="1800" dirty="0"/>
              <a:t>is the most common method, which keeps the most prominent features by selecting the maximum value from small regions of the feature map.</a:t>
            </a:r>
          </a:p>
          <a:p>
            <a:r>
              <a:rPr lang="en-US" sz="1800" dirty="0"/>
              <a:t>This reduces the computational complexity and helps the network focus on the most important facial features.</a:t>
            </a:r>
          </a:p>
          <a:p>
            <a:endParaRPr lang="en-US" sz="1800" b="1" dirty="0"/>
          </a:p>
        </p:txBody>
      </p:sp>
      <p:sp>
        <p:nvSpPr>
          <p:cNvPr id="5" name="Slide Number Placeholder 4">
            <a:extLst>
              <a:ext uri="{FF2B5EF4-FFF2-40B4-BE49-F238E27FC236}">
                <a16:creationId xmlns:a16="http://schemas.microsoft.com/office/drawing/2014/main" id="{A06AABD5-7508-67A2-3EB5-6410C837F0E3}"/>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Picture 5">
            <a:extLst>
              <a:ext uri="{FF2B5EF4-FFF2-40B4-BE49-F238E27FC236}">
                <a16:creationId xmlns:a16="http://schemas.microsoft.com/office/drawing/2014/main" id="{95757A17-DE0F-137F-C68F-7A841DB6EA8E}"/>
              </a:ext>
            </a:extLst>
          </p:cNvPr>
          <p:cNvPicPr>
            <a:picLocks noChangeAspect="1"/>
          </p:cNvPicPr>
          <p:nvPr/>
        </p:nvPicPr>
        <p:blipFill>
          <a:blip r:embed="rId2"/>
          <a:stretch>
            <a:fillRect/>
          </a:stretch>
        </p:blipFill>
        <p:spPr>
          <a:xfrm>
            <a:off x="7162800" y="1371600"/>
            <a:ext cx="3413778" cy="3727451"/>
          </a:xfrm>
          <a:prstGeom prst="rect">
            <a:avLst/>
          </a:prstGeom>
        </p:spPr>
      </p:pic>
    </p:spTree>
    <p:extLst>
      <p:ext uri="{BB962C8B-B14F-4D97-AF65-F5344CB8AC3E}">
        <p14:creationId xmlns:p14="http://schemas.microsoft.com/office/powerpoint/2010/main" val="845716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7B167-9DB8-D3DA-5C2C-D9389B12B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09E65-0354-3F6F-F661-4440757A0A96}"/>
              </a:ext>
            </a:extLst>
          </p:cNvPr>
          <p:cNvSpPr>
            <a:spLocks noGrp="1"/>
          </p:cNvSpPr>
          <p:nvPr>
            <p:ph type="title"/>
          </p:nvPr>
        </p:nvSpPr>
        <p:spPr>
          <a:xfrm>
            <a:off x="228600" y="381000"/>
            <a:ext cx="4724400" cy="1219200"/>
          </a:xfrm>
        </p:spPr>
        <p:txBody>
          <a:bodyPr>
            <a:noAutofit/>
          </a:bodyPr>
          <a:lstStyle/>
          <a:p>
            <a:pPr rtl="1"/>
            <a:r>
              <a:rPr lang="en-US" sz="2400" b="1" dirty="0">
                <a:solidFill>
                  <a:srgbClr val="0070C0"/>
                </a:solidFill>
                <a:latin typeface="Amasis MT Pro Medium" panose="02040604050005020304" pitchFamily="18" charset="0"/>
              </a:rPr>
              <a:t> </a:t>
            </a:r>
            <a:br>
              <a:rPr lang="en-US" sz="2400" b="1" dirty="0">
                <a:solidFill>
                  <a:srgbClr val="0070C0"/>
                </a:solidFill>
                <a:latin typeface="Amasis MT Pro Medium" panose="02040604050005020304" pitchFamily="18" charset="0"/>
              </a:rPr>
            </a:br>
            <a:br>
              <a:rPr lang="en-US" sz="2400" b="1" dirty="0">
                <a:solidFill>
                  <a:srgbClr val="0070C0"/>
                </a:solidFill>
                <a:latin typeface="Amasis MT Pro Medium" panose="02040604050005020304" pitchFamily="18" charset="0"/>
              </a:rPr>
            </a:br>
            <a:br>
              <a:rPr lang="en-US" sz="2400" b="1" dirty="0">
                <a:solidFill>
                  <a:srgbClr val="0070C0"/>
                </a:solidFill>
                <a:latin typeface="Amasis MT Pro Medium" panose="02040604050005020304" pitchFamily="18" charset="0"/>
              </a:rPr>
            </a:br>
            <a:br>
              <a:rPr lang="en-US" sz="2400" b="1" dirty="0">
                <a:solidFill>
                  <a:srgbClr val="0070C0"/>
                </a:solidFill>
                <a:latin typeface="Amasis MT Pro Medium" panose="02040604050005020304" pitchFamily="18" charset="0"/>
              </a:rPr>
            </a:br>
            <a:r>
              <a:rPr lang="en-US" sz="2400" b="1" dirty="0">
                <a:solidFill>
                  <a:srgbClr val="0070C0"/>
                </a:solidFill>
                <a:latin typeface="Amasis MT Pro Medium" panose="02040604050005020304" pitchFamily="18" charset="0"/>
              </a:rPr>
              <a:t>Deep Architecture Layers Cont.</a:t>
            </a:r>
            <a:br>
              <a:rPr lang="en-US" sz="2400" dirty="0">
                <a:solidFill>
                  <a:schemeClr val="tx1">
                    <a:lumMod val="95000"/>
                    <a:lumOff val="5000"/>
                  </a:schemeClr>
                </a:solidFill>
                <a:latin typeface="Amasis MT Pro Medium" panose="02040604050005020304" pitchFamily="18" charset="0"/>
              </a:rPr>
            </a:br>
            <a:endParaRPr lang="en-US" sz="2400" dirty="0">
              <a:solidFill>
                <a:schemeClr val="tx1">
                  <a:lumMod val="95000"/>
                  <a:lumOff val="5000"/>
                </a:schemeClr>
              </a:solidFill>
            </a:endParaRPr>
          </a:p>
        </p:txBody>
      </p:sp>
      <p:sp>
        <p:nvSpPr>
          <p:cNvPr id="4" name="Text Placeholder 3">
            <a:extLst>
              <a:ext uri="{FF2B5EF4-FFF2-40B4-BE49-F238E27FC236}">
                <a16:creationId xmlns:a16="http://schemas.microsoft.com/office/drawing/2014/main" id="{A2F3A21F-83C1-77B6-5682-6AE637E3DF3A}"/>
              </a:ext>
            </a:extLst>
          </p:cNvPr>
          <p:cNvSpPr>
            <a:spLocks noGrp="1"/>
          </p:cNvSpPr>
          <p:nvPr>
            <p:ph type="body" sz="half" idx="2"/>
          </p:nvPr>
        </p:nvSpPr>
        <p:spPr>
          <a:xfrm>
            <a:off x="228600" y="1371600"/>
            <a:ext cx="6934200" cy="4572000"/>
          </a:xfrm>
        </p:spPr>
        <p:txBody>
          <a:bodyPr>
            <a:normAutofit lnSpcReduction="10000"/>
          </a:bodyPr>
          <a:lstStyle/>
          <a:p>
            <a:r>
              <a:rPr lang="en-US" sz="1800" b="1" dirty="0"/>
              <a:t>4- Batch Normalization and Activation Functions </a:t>
            </a:r>
          </a:p>
          <a:p>
            <a:pPr marL="285750" indent="-285750">
              <a:buFont typeface="Arial" panose="020B0604020202020204" pitchFamily="34" charset="0"/>
              <a:buChar char="•"/>
            </a:pPr>
            <a:r>
              <a:rPr lang="en-US" sz="1800" b="1" dirty="0"/>
              <a:t>Batch Normalization: </a:t>
            </a:r>
            <a:r>
              <a:rPr lang="en-US" sz="1800" dirty="0"/>
              <a:t>is applied to </a:t>
            </a:r>
            <a:r>
              <a:rPr lang="en-US" sz="1800" dirty="0">
                <a:solidFill>
                  <a:srgbClr val="FF0000"/>
                </a:solidFill>
              </a:rPr>
              <a:t>stabilize and speed up training  </a:t>
            </a:r>
            <a:r>
              <a:rPr lang="en-US" sz="1800" dirty="0"/>
              <a:t>by normalizing the input to each layer</a:t>
            </a:r>
            <a:r>
              <a:rPr lang="en-US" sz="1800" b="1" dirty="0"/>
              <a:t>.</a:t>
            </a:r>
          </a:p>
          <a:p>
            <a:pPr marL="285750" indent="-285750">
              <a:buFont typeface="Arial" panose="020B0604020202020204" pitchFamily="34" charset="0"/>
              <a:buChar char="•"/>
            </a:pPr>
            <a:r>
              <a:rPr lang="en-US" sz="1800" b="1" dirty="0"/>
              <a:t>Activation Functions (</a:t>
            </a:r>
            <a:r>
              <a:rPr lang="en-US" sz="1800" b="1" dirty="0" err="1"/>
              <a:t>ReLU</a:t>
            </a:r>
            <a:r>
              <a:rPr lang="en-US" sz="1800" b="1" dirty="0"/>
              <a:t> Activation Functions): </a:t>
            </a:r>
          </a:p>
          <a:p>
            <a:pPr marL="285750" indent="-285750">
              <a:buFont typeface="Wingdings" panose="05000000000000000000" pitchFamily="2" charset="2"/>
              <a:buChar char="ü"/>
            </a:pPr>
            <a:r>
              <a:rPr lang="en-US" sz="1800" b="1" dirty="0" err="1"/>
              <a:t>ReLU</a:t>
            </a:r>
            <a:r>
              <a:rPr lang="en-US" sz="1800" b="1" dirty="0"/>
              <a:t> (Rectified Linear Unit): </a:t>
            </a:r>
            <a:r>
              <a:rPr lang="en-US" sz="1800" dirty="0"/>
              <a:t>is used as the activation function to </a:t>
            </a:r>
            <a:r>
              <a:rPr lang="en-US" sz="1800" dirty="0">
                <a:solidFill>
                  <a:srgbClr val="FF0000"/>
                </a:solidFill>
              </a:rPr>
              <a:t>introduce non-linearity</a:t>
            </a:r>
            <a:r>
              <a:rPr lang="en-US" sz="1800" dirty="0"/>
              <a:t> into the model. This allows the network to learn more complex features.</a:t>
            </a:r>
          </a:p>
          <a:p>
            <a:r>
              <a:rPr lang="en-US" sz="1800" b="1" dirty="0"/>
              <a:t>5- Fully Connected (Dense) Layers:</a:t>
            </a:r>
          </a:p>
          <a:p>
            <a:r>
              <a:rPr lang="en-US" sz="1800" dirty="0"/>
              <a:t>After passing through several convolutional and pooling layers, the feature maps are flattened into a </a:t>
            </a:r>
            <a:r>
              <a:rPr lang="en-US" sz="1800" dirty="0">
                <a:solidFill>
                  <a:srgbClr val="FF0000"/>
                </a:solidFill>
              </a:rPr>
              <a:t>one-dimensional vector</a:t>
            </a:r>
            <a:r>
              <a:rPr lang="en-US" sz="1800" dirty="0"/>
              <a:t>.</a:t>
            </a:r>
            <a:endParaRPr lang="en-US" sz="1800" b="1" dirty="0"/>
          </a:p>
          <a:p>
            <a:r>
              <a:rPr lang="en-US" sz="1800" dirty="0"/>
              <a:t>This vector is then fed </a:t>
            </a:r>
            <a:r>
              <a:rPr lang="en-US" sz="1800" dirty="0">
                <a:solidFill>
                  <a:srgbClr val="FF0000"/>
                </a:solidFill>
              </a:rPr>
              <a:t>into fully connected layers</a:t>
            </a:r>
            <a:r>
              <a:rPr lang="en-US" sz="1800" dirty="0"/>
              <a:t>, where the network learns the high-level combinations of the facial features extracted by the previous layers .</a:t>
            </a:r>
          </a:p>
          <a:p>
            <a:r>
              <a:rPr lang="en-US" sz="1800" dirty="0"/>
              <a:t>These fully connected layers further condense the information into meaningful representations.</a:t>
            </a:r>
          </a:p>
        </p:txBody>
      </p:sp>
      <p:sp>
        <p:nvSpPr>
          <p:cNvPr id="5" name="Slide Number Placeholder 4">
            <a:extLst>
              <a:ext uri="{FF2B5EF4-FFF2-40B4-BE49-F238E27FC236}">
                <a16:creationId xmlns:a16="http://schemas.microsoft.com/office/drawing/2014/main" id="{9B9A2304-6AD8-020A-DEAE-9452B0120BB6}"/>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6" name="Picture 5">
            <a:extLst>
              <a:ext uri="{FF2B5EF4-FFF2-40B4-BE49-F238E27FC236}">
                <a16:creationId xmlns:a16="http://schemas.microsoft.com/office/drawing/2014/main" id="{E1071095-7D23-8A7C-0209-742B0C2F088B}"/>
              </a:ext>
            </a:extLst>
          </p:cNvPr>
          <p:cNvPicPr>
            <a:picLocks noChangeAspect="1"/>
          </p:cNvPicPr>
          <p:nvPr/>
        </p:nvPicPr>
        <p:blipFill>
          <a:blip r:embed="rId2"/>
          <a:stretch>
            <a:fillRect/>
          </a:stretch>
        </p:blipFill>
        <p:spPr>
          <a:xfrm>
            <a:off x="7162800" y="1371600"/>
            <a:ext cx="3413778" cy="3727451"/>
          </a:xfrm>
          <a:prstGeom prst="rect">
            <a:avLst/>
          </a:prstGeom>
        </p:spPr>
      </p:pic>
    </p:spTree>
    <p:extLst>
      <p:ext uri="{BB962C8B-B14F-4D97-AF65-F5344CB8AC3E}">
        <p14:creationId xmlns:p14="http://schemas.microsoft.com/office/powerpoint/2010/main" val="2411966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Isosceles Triangle 13"/>
          <p:cNvSpPr/>
          <p:nvPr/>
        </p:nvSpPr>
        <p:spPr>
          <a:xfrm rot="5400000">
            <a:off x="5053811" y="3442838"/>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2" name="Title 1"/>
          <p:cNvSpPr>
            <a:spLocks noGrp="1"/>
          </p:cNvSpPr>
          <p:nvPr>
            <p:ph type="title"/>
          </p:nvPr>
        </p:nvSpPr>
        <p:spPr>
          <a:xfrm>
            <a:off x="3826421" y="21827"/>
            <a:ext cx="5445919" cy="1001438"/>
          </a:xfrm>
        </p:spPr>
        <p:txBody>
          <a:bodyPr>
            <a:normAutofit/>
          </a:bodyPr>
          <a:lstStyle/>
          <a:p>
            <a:pPr algn="l"/>
            <a:r>
              <a:rPr lang="en-US" sz="4800" b="1" dirty="0">
                <a:solidFill>
                  <a:srgbClr val="FF0000"/>
                </a:solidFill>
              </a:rPr>
              <a:t>Table of contents</a:t>
            </a:r>
            <a:endParaRPr lang="ar-EG" sz="4800" b="1" dirty="0">
              <a:solidFill>
                <a:srgbClr val="FF0000"/>
              </a:solidFill>
            </a:endParaRPr>
          </a:p>
        </p:txBody>
      </p:sp>
      <p:sp>
        <p:nvSpPr>
          <p:cNvPr id="4" name="Slide Number Placeholder 3"/>
          <p:cNvSpPr>
            <a:spLocks noGrp="1"/>
          </p:cNvSpPr>
          <p:nvPr>
            <p:ph type="sldNum" sz="quarter" idx="12"/>
          </p:nvPr>
        </p:nvSpPr>
        <p:spPr>
          <a:xfrm>
            <a:off x="9220200" y="6096000"/>
            <a:ext cx="819150" cy="625476"/>
          </a:xfrm>
        </p:spPr>
        <p:txBody>
          <a:bodyPr/>
          <a:lstStyle/>
          <a:p>
            <a:fld id="{B6F15528-21DE-4FAA-801E-634DDDAF4B2B}" type="slidenum">
              <a:rPr lang="en-US" smtClean="0"/>
              <a:pPr/>
              <a:t>3</a:t>
            </a:fld>
            <a:endParaRPr lang="en-US" dirty="0"/>
          </a:p>
        </p:txBody>
      </p:sp>
      <p:sp>
        <p:nvSpPr>
          <p:cNvPr id="12" name="Rectangle 11"/>
          <p:cNvSpPr/>
          <p:nvPr/>
        </p:nvSpPr>
        <p:spPr>
          <a:xfrm>
            <a:off x="1752600" y="1752600"/>
            <a:ext cx="10191750" cy="44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en-US" sz="2800" dirty="0">
                <a:solidFill>
                  <a:schemeClr val="tx1"/>
                </a:solidFill>
              </a:rPr>
              <a:t>1- Introduction</a:t>
            </a:r>
          </a:p>
          <a:p>
            <a:pPr>
              <a:defRPr/>
            </a:pPr>
            <a:r>
              <a:rPr lang="en-US" sz="2800" dirty="0">
                <a:solidFill>
                  <a:schemeClr val="tx1"/>
                </a:solidFill>
              </a:rPr>
              <a:t>2-problem statement and objective</a:t>
            </a:r>
          </a:p>
          <a:p>
            <a:pPr>
              <a:defRPr/>
            </a:pPr>
            <a:r>
              <a:rPr lang="en-US" sz="2800" dirty="0">
                <a:solidFill>
                  <a:schemeClr val="tx1"/>
                </a:solidFill>
              </a:rPr>
              <a:t>3- Project Flow Diagram</a:t>
            </a:r>
          </a:p>
          <a:p>
            <a:pPr>
              <a:defRPr/>
            </a:pPr>
            <a:r>
              <a:rPr lang="en-US" sz="2800" dirty="0">
                <a:solidFill>
                  <a:schemeClr val="tx1"/>
                </a:solidFill>
              </a:rPr>
              <a:t>4-Related Work</a:t>
            </a:r>
          </a:p>
          <a:p>
            <a:pPr>
              <a:defRPr/>
            </a:pPr>
            <a:r>
              <a:rPr lang="en-US" sz="2800" dirty="0">
                <a:solidFill>
                  <a:schemeClr val="tx1"/>
                </a:solidFill>
              </a:rPr>
              <a:t>5- Face Detection</a:t>
            </a:r>
          </a:p>
          <a:p>
            <a:pPr>
              <a:defRPr/>
            </a:pPr>
            <a:r>
              <a:rPr lang="en-US" sz="2800" dirty="0">
                <a:solidFill>
                  <a:schemeClr val="tx1"/>
                </a:solidFill>
              </a:rPr>
              <a:t>6- Face Recognition</a:t>
            </a:r>
          </a:p>
          <a:p>
            <a:pPr>
              <a:defRPr/>
            </a:pPr>
            <a:r>
              <a:rPr lang="en-US" sz="2800" dirty="0">
                <a:solidFill>
                  <a:schemeClr val="tx1"/>
                </a:solidFill>
              </a:rPr>
              <a:t>7- Database</a:t>
            </a:r>
          </a:p>
          <a:p>
            <a:pPr>
              <a:defRPr/>
            </a:pPr>
            <a:r>
              <a:rPr lang="en-US" sz="2800" dirty="0">
                <a:solidFill>
                  <a:schemeClr val="tx1"/>
                </a:solidFill>
              </a:rPr>
              <a:t>8- Applications</a:t>
            </a:r>
          </a:p>
          <a:p>
            <a:pPr>
              <a:defRPr/>
            </a:pPr>
            <a:r>
              <a:rPr lang="en-US" sz="2800" dirty="0">
                <a:solidFill>
                  <a:schemeClr val="tx1"/>
                </a:solidFill>
              </a:rPr>
              <a:t>9- Conclusion</a:t>
            </a:r>
          </a:p>
          <a:p>
            <a:pPr>
              <a:defRPr/>
            </a:pPr>
            <a:r>
              <a:rPr lang="en-US" sz="2800" dirty="0">
                <a:solidFill>
                  <a:schemeClr val="tx1"/>
                </a:solidFill>
              </a:rPr>
              <a:t>10- References</a:t>
            </a:r>
          </a:p>
          <a:p>
            <a:pPr>
              <a:defRPr/>
            </a:pPr>
            <a:r>
              <a:rPr lang="en-US" sz="2800" dirty="0">
                <a:solidFill>
                  <a:schemeClr val="tx1"/>
                </a:solidFill>
              </a:rPr>
              <a:t>11-Future Work</a:t>
            </a:r>
          </a:p>
          <a:p>
            <a:pPr>
              <a:defRPr/>
            </a:pPr>
            <a:r>
              <a:rPr lang="en-US" sz="2800" dirty="0">
                <a:solidFill>
                  <a:schemeClr val="tx1"/>
                </a:solidFill>
              </a:rPr>
              <a:t>12- Time plan</a:t>
            </a:r>
          </a:p>
          <a:p>
            <a:pPr>
              <a:defRPr/>
            </a:pPr>
            <a:endParaRPr lang="en-US" sz="2800" dirty="0">
              <a:solidFill>
                <a:schemeClr val="tx1"/>
              </a:solidFill>
            </a:endParaRPr>
          </a:p>
        </p:txBody>
      </p:sp>
      <p:sp>
        <p:nvSpPr>
          <p:cNvPr id="9" name="Rectangle 8"/>
          <p:cNvSpPr/>
          <p:nvPr/>
        </p:nvSpPr>
        <p:spPr>
          <a:xfrm>
            <a:off x="2362200" y="2514600"/>
            <a:ext cx="14478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Isosceles Triangle 12"/>
          <p:cNvSpPr/>
          <p:nvPr/>
        </p:nvSpPr>
        <p:spPr>
          <a:xfrm rot="5400000">
            <a:off x="4711763" y="3009330"/>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15" name="TextBox 14"/>
          <p:cNvSpPr txBox="1"/>
          <p:nvPr/>
        </p:nvSpPr>
        <p:spPr>
          <a:xfrm>
            <a:off x="4943642" y="3838982"/>
            <a:ext cx="4928675"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6.1- Definition.</a:t>
            </a:r>
          </a:p>
          <a:p>
            <a:pPr>
              <a:defRPr/>
            </a:pPr>
            <a:r>
              <a:rPr lang="en-US" dirty="0">
                <a:latin typeface="Amasis MT Pro Medium" panose="02040604050005020304" pitchFamily="18" charset="0"/>
              </a:rPr>
              <a:t>   6.2-Face Recognition History.</a:t>
            </a:r>
          </a:p>
          <a:p>
            <a:pPr lvl="0">
              <a:defRPr/>
            </a:pPr>
            <a:r>
              <a:rPr lang="en-US" dirty="0">
                <a:latin typeface="Amasis MT Pro Medium" panose="02040604050005020304" pitchFamily="18" charset="0"/>
              </a:rPr>
              <a:t>   6.3- Comparison between different          algorithms.</a:t>
            </a:r>
          </a:p>
          <a:p>
            <a:pPr lvl="0">
              <a:defRPr/>
            </a:pPr>
            <a:r>
              <a:rPr lang="en-US" dirty="0">
                <a:latin typeface="Amasis MT Pro Medium" panose="02040604050005020304" pitchFamily="18" charset="0"/>
              </a:rPr>
              <a:t>    6.4-  FaceNet Algorithm.</a:t>
            </a:r>
          </a:p>
          <a:p>
            <a:pPr lvl="0">
              <a:defRPr/>
            </a:pPr>
            <a:r>
              <a:rPr lang="en-US" dirty="0">
                <a:latin typeface="Amasis MT Pro Medium" panose="02040604050005020304" pitchFamily="18" charset="0"/>
              </a:rPr>
              <a:t>    6.5- FaceNet Architecture.</a:t>
            </a:r>
          </a:p>
        </p:txBody>
      </p:sp>
      <p:sp>
        <p:nvSpPr>
          <p:cNvPr id="10" name="TextBox 9"/>
          <p:cNvSpPr txBox="1"/>
          <p:nvPr/>
        </p:nvSpPr>
        <p:spPr>
          <a:xfrm>
            <a:off x="-213800" y="3423730"/>
            <a:ext cx="5151999"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5.1- Definition and work technic.</a:t>
            </a:r>
          </a:p>
          <a:p>
            <a:pPr lvl="0">
              <a:defRPr/>
            </a:pPr>
            <a:r>
              <a:rPr lang="en-US" dirty="0">
                <a:latin typeface="Amasis MT Pro Medium" panose="02040604050005020304" pitchFamily="18" charset="0"/>
              </a:rPr>
              <a:t>    5.2- Techniques Methods in Faces Detection.</a:t>
            </a:r>
          </a:p>
          <a:p>
            <a:pPr lvl="0">
              <a:defRPr/>
            </a:pPr>
            <a:r>
              <a:rPr lang="en-US" dirty="0">
                <a:latin typeface="Amasis MT Pro Medium" panose="02040604050005020304" pitchFamily="18" charset="0"/>
              </a:rPr>
              <a:t>    5.3- YOLO algorithm and benefits of using it.</a:t>
            </a:r>
          </a:p>
          <a:p>
            <a:pPr lvl="0">
              <a:defRPr/>
            </a:pPr>
            <a:r>
              <a:rPr lang="en-US" dirty="0">
                <a:latin typeface="Amasis MT Pro Medium" panose="02040604050005020304" pitchFamily="18" charset="0"/>
              </a:rPr>
              <a:t>    5.4-  YOLOv11compared with other versions.</a:t>
            </a:r>
          </a:p>
          <a:p>
            <a:pPr lvl="0">
              <a:defRPr/>
            </a:pPr>
            <a:r>
              <a:rPr lang="en-US" dirty="0">
                <a:latin typeface="Amasis MT Pro Medium" panose="02040604050005020304" pitchFamily="18" charset="0"/>
              </a:rPr>
              <a:t>    5.5- YOLO11 Architecture. </a:t>
            </a:r>
          </a:p>
          <a:p>
            <a:pPr lvl="0">
              <a:defRPr/>
            </a:pPr>
            <a:r>
              <a:rPr lang="en-US" dirty="0">
                <a:latin typeface="Amasis MT Pro Medium" panose="02040604050005020304" pitchFamily="18" charset="0"/>
              </a:rPr>
              <a:t>    5.6- Results.</a:t>
            </a:r>
          </a:p>
        </p:txBody>
      </p:sp>
    </p:spTree>
    <p:extLst>
      <p:ext uri="{BB962C8B-B14F-4D97-AF65-F5344CB8AC3E}">
        <p14:creationId xmlns:p14="http://schemas.microsoft.com/office/powerpoint/2010/main" val="3434222375"/>
      </p:ext>
    </p:extLst>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5" grpId="0" animBg="1"/>
      <p:bldP spid="15" grpId="1" animBg="1"/>
      <p:bldP spid="10" grpId="0" animBg="1"/>
      <p:bldP spid="1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2B84B-C547-4680-03A1-51BEBDC432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2F548-7602-EE96-6F06-CE13C4113F2A}"/>
              </a:ext>
            </a:extLst>
          </p:cNvPr>
          <p:cNvSpPr>
            <a:spLocks noGrp="1"/>
          </p:cNvSpPr>
          <p:nvPr>
            <p:ph type="title"/>
          </p:nvPr>
        </p:nvSpPr>
        <p:spPr>
          <a:xfrm>
            <a:off x="228600" y="381000"/>
            <a:ext cx="4724400" cy="1219200"/>
          </a:xfrm>
        </p:spPr>
        <p:txBody>
          <a:bodyPr>
            <a:noAutofit/>
          </a:bodyPr>
          <a:lstStyle/>
          <a:p>
            <a:pPr rtl="1"/>
            <a:r>
              <a:rPr lang="en-US" sz="2400" b="1" dirty="0">
                <a:solidFill>
                  <a:srgbClr val="0070C0"/>
                </a:solidFill>
                <a:latin typeface="Amasis MT Pro Medium" panose="02040604050005020304" pitchFamily="18" charset="0"/>
              </a:rPr>
              <a:t> </a:t>
            </a:r>
            <a:br>
              <a:rPr lang="en-US" sz="2400" b="1" dirty="0">
                <a:solidFill>
                  <a:srgbClr val="0070C0"/>
                </a:solidFill>
                <a:latin typeface="Amasis MT Pro Medium" panose="02040604050005020304" pitchFamily="18" charset="0"/>
              </a:rPr>
            </a:br>
            <a:br>
              <a:rPr lang="en-US" sz="2400" b="1" dirty="0">
                <a:solidFill>
                  <a:srgbClr val="0070C0"/>
                </a:solidFill>
                <a:latin typeface="Amasis MT Pro Medium" panose="02040604050005020304" pitchFamily="18" charset="0"/>
              </a:rPr>
            </a:br>
            <a:r>
              <a:rPr lang="en-US" sz="2400" b="1" dirty="0">
                <a:solidFill>
                  <a:srgbClr val="0070C0"/>
                </a:solidFill>
                <a:latin typeface="Amasis MT Pro Medium" panose="02040604050005020304" pitchFamily="18" charset="0"/>
              </a:rPr>
              <a:t>L2 Normalization</a:t>
            </a:r>
            <a:br>
              <a:rPr lang="en-US" sz="2400" dirty="0">
                <a:solidFill>
                  <a:schemeClr val="tx1">
                    <a:lumMod val="95000"/>
                    <a:lumOff val="5000"/>
                  </a:schemeClr>
                </a:solidFill>
                <a:latin typeface="Amasis MT Pro Medium" panose="02040604050005020304" pitchFamily="18" charset="0"/>
              </a:rPr>
            </a:br>
            <a:endParaRPr lang="en-US" sz="2400" dirty="0">
              <a:solidFill>
                <a:schemeClr val="tx1">
                  <a:lumMod val="95000"/>
                  <a:lumOff val="5000"/>
                </a:schemeClr>
              </a:solidFill>
            </a:endParaRPr>
          </a:p>
        </p:txBody>
      </p:sp>
      <p:sp>
        <p:nvSpPr>
          <p:cNvPr id="4" name="Text Placeholder 3">
            <a:extLst>
              <a:ext uri="{FF2B5EF4-FFF2-40B4-BE49-F238E27FC236}">
                <a16:creationId xmlns:a16="http://schemas.microsoft.com/office/drawing/2014/main" id="{F5A4D8AF-09EE-6FAA-48B1-E431686FB6FA}"/>
              </a:ext>
            </a:extLst>
          </p:cNvPr>
          <p:cNvSpPr>
            <a:spLocks noGrp="1"/>
          </p:cNvSpPr>
          <p:nvPr>
            <p:ph type="body" sz="half" idx="2"/>
          </p:nvPr>
        </p:nvSpPr>
        <p:spPr>
          <a:xfrm>
            <a:off x="228600" y="1371600"/>
            <a:ext cx="6934200" cy="4572000"/>
          </a:xfrm>
        </p:spPr>
        <p:txBody>
          <a:bodyPr>
            <a:normAutofit/>
          </a:bodyPr>
          <a:lstStyle/>
          <a:p>
            <a:r>
              <a:rPr lang="en-US" sz="1800" b="1" dirty="0"/>
              <a:t>L2 normalization</a:t>
            </a:r>
            <a:r>
              <a:rPr lang="ar-EG" sz="1800" b="1" dirty="0"/>
              <a:t>:</a:t>
            </a:r>
            <a:r>
              <a:rPr lang="en-US" sz="1800" b="1" dirty="0"/>
              <a:t> </a:t>
            </a:r>
            <a:r>
              <a:rPr lang="en-US" sz="1800" dirty="0"/>
              <a:t>is a mathematical technique used to scale vectors so that their magnitudes (lengths) become 1.</a:t>
            </a:r>
          </a:p>
          <a:p>
            <a:pPr marL="285750" indent="-285750">
              <a:buFont typeface="Arial" panose="020B0604020202020204" pitchFamily="34" charset="0"/>
              <a:buChar char="•"/>
            </a:pPr>
            <a:r>
              <a:rPr lang="en-US" sz="1800" b="1" dirty="0"/>
              <a:t>Ensures embeddings have unit length</a:t>
            </a:r>
            <a:r>
              <a:rPr lang="en-US" sz="1800" dirty="0"/>
              <a:t>: All embeddings are scaled to lie on the unit hypersphere.</a:t>
            </a:r>
          </a:p>
          <a:p>
            <a:pPr marL="285750" indent="-285750">
              <a:buFont typeface="Arial" panose="020B0604020202020204" pitchFamily="34" charset="0"/>
              <a:buChar char="•"/>
            </a:pPr>
            <a:r>
              <a:rPr lang="en-US" sz="1800" b="1" dirty="0"/>
              <a:t>Focuses on direction</a:t>
            </a:r>
            <a:r>
              <a:rPr lang="en-US" sz="1800" dirty="0"/>
              <a:t>: After normalization, comparisons between embeddings focus only on the direction (i.e., similarity) rather than magnitude.</a:t>
            </a:r>
          </a:p>
          <a:p>
            <a:pPr marL="285750" indent="-285750">
              <a:buFont typeface="Arial" panose="020B0604020202020204" pitchFamily="34" charset="0"/>
              <a:buChar char="•"/>
            </a:pPr>
            <a:r>
              <a:rPr lang="en-US" sz="1800" b="1" dirty="0"/>
              <a:t>Enables effective distance comparison</a:t>
            </a:r>
            <a:r>
              <a:rPr lang="en-US" sz="1800" dirty="0"/>
              <a:t>: Normalized embeddings allow reliable comparison using Euclidean distance or cosine similarity, making face recognition more accurate.</a:t>
            </a:r>
          </a:p>
          <a:p>
            <a:endParaRPr lang="en-US" sz="1800" dirty="0"/>
          </a:p>
        </p:txBody>
      </p:sp>
      <p:sp>
        <p:nvSpPr>
          <p:cNvPr id="5" name="Slide Number Placeholder 4">
            <a:extLst>
              <a:ext uri="{FF2B5EF4-FFF2-40B4-BE49-F238E27FC236}">
                <a16:creationId xmlns:a16="http://schemas.microsoft.com/office/drawing/2014/main" id="{4B19EC9F-5F2C-C33C-72B1-3AEB26E8F406}"/>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6" name="Picture 5">
            <a:extLst>
              <a:ext uri="{FF2B5EF4-FFF2-40B4-BE49-F238E27FC236}">
                <a16:creationId xmlns:a16="http://schemas.microsoft.com/office/drawing/2014/main" id="{06ED42A6-0616-1717-ABBD-49453037D5A9}"/>
              </a:ext>
            </a:extLst>
          </p:cNvPr>
          <p:cNvPicPr>
            <a:picLocks noChangeAspect="1"/>
          </p:cNvPicPr>
          <p:nvPr/>
        </p:nvPicPr>
        <p:blipFill>
          <a:blip r:embed="rId2"/>
          <a:stretch>
            <a:fillRect/>
          </a:stretch>
        </p:blipFill>
        <p:spPr>
          <a:xfrm>
            <a:off x="7162800" y="1371600"/>
            <a:ext cx="3413778" cy="3727451"/>
          </a:xfrm>
          <a:prstGeom prst="rect">
            <a:avLst/>
          </a:prstGeom>
        </p:spPr>
      </p:pic>
    </p:spTree>
    <p:extLst>
      <p:ext uri="{BB962C8B-B14F-4D97-AF65-F5344CB8AC3E}">
        <p14:creationId xmlns:p14="http://schemas.microsoft.com/office/powerpoint/2010/main" val="1589254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73D26-75D5-F14E-FCE3-32EC97E58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116F1-FDDE-824A-E4D9-0F23E2B4A0D3}"/>
              </a:ext>
            </a:extLst>
          </p:cNvPr>
          <p:cNvSpPr>
            <a:spLocks noGrp="1"/>
          </p:cNvSpPr>
          <p:nvPr>
            <p:ph type="title"/>
          </p:nvPr>
        </p:nvSpPr>
        <p:spPr>
          <a:xfrm>
            <a:off x="228600" y="381000"/>
            <a:ext cx="4724400" cy="1219200"/>
          </a:xfrm>
        </p:spPr>
        <p:txBody>
          <a:bodyPr>
            <a:noAutofit/>
          </a:bodyPr>
          <a:lstStyle/>
          <a:p>
            <a:pPr rtl="1"/>
            <a:r>
              <a:rPr lang="en-US" sz="2400" b="1" dirty="0">
                <a:solidFill>
                  <a:srgbClr val="0070C0"/>
                </a:solidFill>
                <a:latin typeface="Amasis MT Pro Medium" panose="02040604050005020304" pitchFamily="18" charset="0"/>
              </a:rPr>
              <a:t> </a:t>
            </a:r>
            <a:br>
              <a:rPr lang="en-US" sz="2400" b="1" dirty="0">
                <a:solidFill>
                  <a:srgbClr val="0070C0"/>
                </a:solidFill>
                <a:latin typeface="Amasis MT Pro Medium" panose="02040604050005020304" pitchFamily="18" charset="0"/>
              </a:rPr>
            </a:br>
            <a:br>
              <a:rPr lang="en-US" sz="2400" b="1" dirty="0">
                <a:solidFill>
                  <a:srgbClr val="0070C0"/>
                </a:solidFill>
                <a:latin typeface="Amasis MT Pro Medium" panose="02040604050005020304" pitchFamily="18" charset="0"/>
              </a:rPr>
            </a:br>
            <a:r>
              <a:rPr lang="en-US" sz="2400" b="1" dirty="0">
                <a:solidFill>
                  <a:srgbClr val="0070C0"/>
                </a:solidFill>
                <a:latin typeface="Amasis MT Pro Medium" panose="02040604050005020304" pitchFamily="18" charset="0"/>
              </a:rPr>
              <a:t>Embedding</a:t>
            </a:r>
            <a:br>
              <a:rPr lang="en-US" sz="2400" dirty="0">
                <a:solidFill>
                  <a:schemeClr val="tx1">
                    <a:lumMod val="95000"/>
                    <a:lumOff val="5000"/>
                  </a:schemeClr>
                </a:solidFill>
                <a:latin typeface="Amasis MT Pro Medium" panose="02040604050005020304" pitchFamily="18" charset="0"/>
              </a:rPr>
            </a:br>
            <a:endParaRPr lang="en-US" sz="2400" dirty="0">
              <a:solidFill>
                <a:schemeClr val="tx1">
                  <a:lumMod val="95000"/>
                  <a:lumOff val="5000"/>
                </a:schemeClr>
              </a:solidFill>
            </a:endParaRPr>
          </a:p>
        </p:txBody>
      </p:sp>
      <p:sp>
        <p:nvSpPr>
          <p:cNvPr id="4" name="Text Placeholder 3">
            <a:extLst>
              <a:ext uri="{FF2B5EF4-FFF2-40B4-BE49-F238E27FC236}">
                <a16:creationId xmlns:a16="http://schemas.microsoft.com/office/drawing/2014/main" id="{8C87DE42-C649-6513-705F-D4AE0EEC8412}"/>
              </a:ext>
            </a:extLst>
          </p:cNvPr>
          <p:cNvSpPr>
            <a:spLocks noGrp="1"/>
          </p:cNvSpPr>
          <p:nvPr>
            <p:ph type="body" sz="half" idx="2"/>
          </p:nvPr>
        </p:nvSpPr>
        <p:spPr>
          <a:xfrm>
            <a:off x="228600" y="1371600"/>
            <a:ext cx="6934200" cy="4572000"/>
          </a:xfrm>
        </p:spPr>
        <p:txBody>
          <a:bodyPr>
            <a:normAutofit/>
          </a:bodyPr>
          <a:lstStyle/>
          <a:p>
            <a:r>
              <a:rPr lang="en-US" sz="1800" b="1" dirty="0"/>
              <a:t>Embedding :</a:t>
            </a:r>
            <a:r>
              <a:rPr lang="en-US" sz="1800" dirty="0"/>
              <a:t> is a low-dimensional, continuous vector representation of data (in this case, faces).</a:t>
            </a:r>
          </a:p>
          <a:p>
            <a:r>
              <a:rPr lang="en-US" sz="1800" dirty="0"/>
              <a:t>The idea is to encode complex data (like a face) into a compact format </a:t>
            </a:r>
            <a:r>
              <a:rPr lang="en-US" sz="1800" dirty="0">
                <a:solidFill>
                  <a:srgbClr val="FF0000"/>
                </a:solidFill>
              </a:rPr>
              <a:t>(128 values) </a:t>
            </a:r>
            <a:r>
              <a:rPr lang="en-US" sz="1800" dirty="0"/>
              <a:t>that can still capture the unique features necessary to distinguish one face from another. These </a:t>
            </a:r>
            <a:r>
              <a:rPr lang="en-US" sz="1800" dirty="0">
                <a:solidFill>
                  <a:srgbClr val="FF0000"/>
                </a:solidFill>
              </a:rPr>
              <a:t>128-dimensional</a:t>
            </a:r>
            <a:r>
              <a:rPr lang="en-US" sz="1800" dirty="0"/>
              <a:t> vectors allow efficient face recognition and verification.</a:t>
            </a:r>
          </a:p>
        </p:txBody>
      </p:sp>
      <p:sp>
        <p:nvSpPr>
          <p:cNvPr id="5" name="Slide Number Placeholder 4">
            <a:extLst>
              <a:ext uri="{FF2B5EF4-FFF2-40B4-BE49-F238E27FC236}">
                <a16:creationId xmlns:a16="http://schemas.microsoft.com/office/drawing/2014/main" id="{DF174B3C-7621-FFFC-0770-1CC7ACE45F7F}"/>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7" name="Picture 6">
            <a:extLst>
              <a:ext uri="{FF2B5EF4-FFF2-40B4-BE49-F238E27FC236}">
                <a16:creationId xmlns:a16="http://schemas.microsoft.com/office/drawing/2014/main" id="{0F2F981E-D44A-2686-B874-F57156949A6C}"/>
              </a:ext>
            </a:extLst>
          </p:cNvPr>
          <p:cNvPicPr>
            <a:picLocks noChangeAspect="1"/>
          </p:cNvPicPr>
          <p:nvPr/>
        </p:nvPicPr>
        <p:blipFill>
          <a:blip r:embed="rId2"/>
          <a:stretch>
            <a:fillRect/>
          </a:stretch>
        </p:blipFill>
        <p:spPr>
          <a:xfrm>
            <a:off x="1371600" y="3440692"/>
            <a:ext cx="7631029" cy="2045708"/>
          </a:xfrm>
          <a:prstGeom prst="rect">
            <a:avLst/>
          </a:prstGeom>
        </p:spPr>
      </p:pic>
    </p:spTree>
    <p:extLst>
      <p:ext uri="{BB962C8B-B14F-4D97-AF65-F5344CB8AC3E}">
        <p14:creationId xmlns:p14="http://schemas.microsoft.com/office/powerpoint/2010/main" val="1668876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A63A5-49C7-9EB8-8CB3-8B0881AE4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14C59-0486-A74A-309A-0B6850CB15FF}"/>
              </a:ext>
            </a:extLst>
          </p:cNvPr>
          <p:cNvSpPr>
            <a:spLocks noGrp="1"/>
          </p:cNvSpPr>
          <p:nvPr>
            <p:ph type="title"/>
          </p:nvPr>
        </p:nvSpPr>
        <p:spPr>
          <a:xfrm>
            <a:off x="228600" y="381000"/>
            <a:ext cx="4724400" cy="1219200"/>
          </a:xfrm>
        </p:spPr>
        <p:txBody>
          <a:bodyPr>
            <a:noAutofit/>
          </a:bodyPr>
          <a:lstStyle/>
          <a:p>
            <a:pPr rtl="1"/>
            <a:r>
              <a:rPr lang="en-US" sz="2400" b="1" dirty="0">
                <a:solidFill>
                  <a:srgbClr val="0070C0"/>
                </a:solidFill>
                <a:latin typeface="Amasis MT Pro Medium" panose="02040604050005020304" pitchFamily="18" charset="0"/>
              </a:rPr>
              <a:t> </a:t>
            </a:r>
            <a:br>
              <a:rPr lang="en-US" sz="2400" b="1" dirty="0">
                <a:solidFill>
                  <a:srgbClr val="0070C0"/>
                </a:solidFill>
                <a:latin typeface="Amasis MT Pro Medium" panose="02040604050005020304" pitchFamily="18" charset="0"/>
              </a:rPr>
            </a:br>
            <a:br>
              <a:rPr lang="en-US" sz="2400" b="1" dirty="0">
                <a:solidFill>
                  <a:srgbClr val="0070C0"/>
                </a:solidFill>
                <a:latin typeface="Amasis MT Pro Medium" panose="02040604050005020304" pitchFamily="18" charset="0"/>
              </a:rPr>
            </a:br>
            <a:r>
              <a:rPr lang="en-US" sz="2400" b="1" dirty="0">
                <a:solidFill>
                  <a:srgbClr val="0070C0"/>
                </a:solidFill>
                <a:latin typeface="Amasis MT Pro Medium" panose="02040604050005020304" pitchFamily="18" charset="0"/>
              </a:rPr>
              <a:t>Triplet Loss Function</a:t>
            </a:r>
            <a:br>
              <a:rPr lang="en-US" sz="2400" dirty="0">
                <a:solidFill>
                  <a:schemeClr val="tx1">
                    <a:lumMod val="95000"/>
                    <a:lumOff val="5000"/>
                  </a:schemeClr>
                </a:solidFill>
                <a:latin typeface="Amasis MT Pro Medium" panose="02040604050005020304" pitchFamily="18" charset="0"/>
              </a:rPr>
            </a:br>
            <a:endParaRPr lang="en-US" sz="2400" dirty="0">
              <a:solidFill>
                <a:schemeClr val="tx1">
                  <a:lumMod val="95000"/>
                  <a:lumOff val="5000"/>
                </a:schemeClr>
              </a:solidFill>
            </a:endParaRPr>
          </a:p>
        </p:txBody>
      </p:sp>
      <p:sp>
        <p:nvSpPr>
          <p:cNvPr id="4" name="Text Placeholder 3">
            <a:extLst>
              <a:ext uri="{FF2B5EF4-FFF2-40B4-BE49-F238E27FC236}">
                <a16:creationId xmlns:a16="http://schemas.microsoft.com/office/drawing/2014/main" id="{E21433D9-0F50-1584-D98A-F88FC080FF07}"/>
              </a:ext>
            </a:extLst>
          </p:cNvPr>
          <p:cNvSpPr>
            <a:spLocks noGrp="1"/>
          </p:cNvSpPr>
          <p:nvPr>
            <p:ph type="body" sz="half" idx="2"/>
          </p:nvPr>
        </p:nvSpPr>
        <p:spPr>
          <a:xfrm>
            <a:off x="228600" y="1371600"/>
            <a:ext cx="6934200" cy="4572000"/>
          </a:xfrm>
        </p:spPr>
        <p:txBody>
          <a:bodyPr>
            <a:normAutofit/>
          </a:bodyPr>
          <a:lstStyle/>
          <a:p>
            <a:r>
              <a:rPr lang="en-US" sz="1800" b="1" dirty="0"/>
              <a:t>The Triplet Loss function: </a:t>
            </a:r>
            <a:r>
              <a:rPr lang="en-US" sz="1800" dirty="0"/>
              <a:t>optimizes the </a:t>
            </a:r>
            <a:r>
              <a:rPr lang="en-US" sz="1800" dirty="0" err="1"/>
              <a:t>FaceNet</a:t>
            </a:r>
            <a:r>
              <a:rPr lang="en-US" sz="1800" dirty="0"/>
              <a:t> model by comparing three embeddings at a time, known as a triplet.</a:t>
            </a:r>
          </a:p>
          <a:p>
            <a:r>
              <a:rPr lang="en-US" sz="1800" dirty="0"/>
              <a:t> Each triplet consists of three images:</a:t>
            </a:r>
          </a:p>
          <a:p>
            <a:r>
              <a:rPr lang="en-US" sz="1800" dirty="0"/>
              <a:t>1-Anchor (A): The reference image.</a:t>
            </a:r>
          </a:p>
          <a:p>
            <a:r>
              <a:rPr lang="en-US" sz="1800" dirty="0"/>
              <a:t>2-Positive (P): Another image of the same person as the anchor.</a:t>
            </a:r>
          </a:p>
          <a:p>
            <a:r>
              <a:rPr lang="en-US" sz="1800" dirty="0"/>
              <a:t>3-Negative (N): An image of a different person from the anchor.</a:t>
            </a:r>
          </a:p>
          <a:p>
            <a:r>
              <a:rPr lang="en-US" sz="1800" dirty="0"/>
              <a:t>Minimize the distance between the anchor and positive embeddings while maximizing the distance between the anchor and negative embeddings.</a:t>
            </a:r>
          </a:p>
        </p:txBody>
      </p:sp>
      <p:sp>
        <p:nvSpPr>
          <p:cNvPr id="5" name="Slide Number Placeholder 4">
            <a:extLst>
              <a:ext uri="{FF2B5EF4-FFF2-40B4-BE49-F238E27FC236}">
                <a16:creationId xmlns:a16="http://schemas.microsoft.com/office/drawing/2014/main" id="{8F29C0DF-D244-6530-0B10-BA47371859CA}"/>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Picture 5">
            <a:extLst>
              <a:ext uri="{FF2B5EF4-FFF2-40B4-BE49-F238E27FC236}">
                <a16:creationId xmlns:a16="http://schemas.microsoft.com/office/drawing/2014/main" id="{7C18C198-976D-3F45-235F-3704976733EF}"/>
              </a:ext>
            </a:extLst>
          </p:cNvPr>
          <p:cNvPicPr>
            <a:picLocks noChangeAspect="1"/>
          </p:cNvPicPr>
          <p:nvPr/>
        </p:nvPicPr>
        <p:blipFill>
          <a:blip r:embed="rId2"/>
          <a:stretch>
            <a:fillRect/>
          </a:stretch>
        </p:blipFill>
        <p:spPr>
          <a:xfrm>
            <a:off x="2438400" y="4168368"/>
            <a:ext cx="5605725" cy="2636064"/>
          </a:xfrm>
          <a:prstGeom prst="rect">
            <a:avLst/>
          </a:prstGeom>
        </p:spPr>
      </p:pic>
    </p:spTree>
    <p:extLst>
      <p:ext uri="{BB962C8B-B14F-4D97-AF65-F5344CB8AC3E}">
        <p14:creationId xmlns:p14="http://schemas.microsoft.com/office/powerpoint/2010/main" val="348070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B60C2-3804-2F51-9018-0646D3A453B7}"/>
            </a:ext>
          </a:extLst>
        </p:cNvPr>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9BF42976-980C-F265-CA34-ED00B5FAA566}"/>
              </a:ext>
            </a:extLst>
          </p:cNvPr>
          <p:cNvSpPr/>
          <p:nvPr/>
        </p:nvSpPr>
        <p:spPr>
          <a:xfrm rot="5400000">
            <a:off x="5053811" y="3442838"/>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2" name="Title 1">
            <a:extLst>
              <a:ext uri="{FF2B5EF4-FFF2-40B4-BE49-F238E27FC236}">
                <a16:creationId xmlns:a16="http://schemas.microsoft.com/office/drawing/2014/main" id="{E811B1CD-47BB-B0D7-DFB1-D1E5B672EB31}"/>
              </a:ext>
            </a:extLst>
          </p:cNvPr>
          <p:cNvSpPr>
            <a:spLocks noGrp="1"/>
          </p:cNvSpPr>
          <p:nvPr>
            <p:ph type="title"/>
          </p:nvPr>
        </p:nvSpPr>
        <p:spPr>
          <a:xfrm>
            <a:off x="3826421" y="21827"/>
            <a:ext cx="5445919" cy="1001438"/>
          </a:xfrm>
        </p:spPr>
        <p:txBody>
          <a:bodyPr>
            <a:normAutofit/>
          </a:bodyPr>
          <a:lstStyle/>
          <a:p>
            <a:pPr algn="l"/>
            <a:r>
              <a:rPr lang="en-US" sz="4800" b="1" dirty="0">
                <a:solidFill>
                  <a:srgbClr val="FF0000"/>
                </a:solidFill>
              </a:rPr>
              <a:t>Table of contents</a:t>
            </a:r>
            <a:endParaRPr lang="ar-EG" sz="4800" b="1" dirty="0">
              <a:solidFill>
                <a:srgbClr val="FF0000"/>
              </a:solidFill>
            </a:endParaRPr>
          </a:p>
        </p:txBody>
      </p:sp>
      <p:sp>
        <p:nvSpPr>
          <p:cNvPr id="4" name="Slide Number Placeholder 3">
            <a:extLst>
              <a:ext uri="{FF2B5EF4-FFF2-40B4-BE49-F238E27FC236}">
                <a16:creationId xmlns:a16="http://schemas.microsoft.com/office/drawing/2014/main" id="{F9055D48-511D-1DEB-C3D9-F451C7C07ACA}"/>
              </a:ext>
            </a:extLst>
          </p:cNvPr>
          <p:cNvSpPr>
            <a:spLocks noGrp="1"/>
          </p:cNvSpPr>
          <p:nvPr>
            <p:ph type="sldNum" sz="quarter" idx="12"/>
          </p:nvPr>
        </p:nvSpPr>
        <p:spPr>
          <a:xfrm>
            <a:off x="9220200" y="6096000"/>
            <a:ext cx="819150" cy="625476"/>
          </a:xfrm>
        </p:spPr>
        <p:txBody>
          <a:bodyPr/>
          <a:lstStyle/>
          <a:p>
            <a:fld id="{B6F15528-21DE-4FAA-801E-634DDDAF4B2B}" type="slidenum">
              <a:rPr lang="en-US" smtClean="0"/>
              <a:pPr/>
              <a:t>33</a:t>
            </a:fld>
            <a:endParaRPr lang="en-US" dirty="0"/>
          </a:p>
        </p:txBody>
      </p:sp>
      <p:sp>
        <p:nvSpPr>
          <p:cNvPr id="12" name="Rectangle 11">
            <a:extLst>
              <a:ext uri="{FF2B5EF4-FFF2-40B4-BE49-F238E27FC236}">
                <a16:creationId xmlns:a16="http://schemas.microsoft.com/office/drawing/2014/main" id="{CB852F2E-14E1-F181-FC63-D3E979BE49E6}"/>
              </a:ext>
            </a:extLst>
          </p:cNvPr>
          <p:cNvSpPr/>
          <p:nvPr/>
        </p:nvSpPr>
        <p:spPr>
          <a:xfrm>
            <a:off x="1752600" y="1752600"/>
            <a:ext cx="10191750" cy="44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en-US" sz="2800" dirty="0">
                <a:solidFill>
                  <a:schemeClr val="tx1"/>
                </a:solidFill>
              </a:rPr>
              <a:t>1- Introduction</a:t>
            </a:r>
          </a:p>
          <a:p>
            <a:pPr>
              <a:defRPr/>
            </a:pPr>
            <a:r>
              <a:rPr lang="en-US" sz="2800" dirty="0">
                <a:solidFill>
                  <a:schemeClr val="tx1"/>
                </a:solidFill>
              </a:rPr>
              <a:t>2-problem statement and objective</a:t>
            </a:r>
          </a:p>
          <a:p>
            <a:pPr>
              <a:defRPr/>
            </a:pPr>
            <a:r>
              <a:rPr lang="en-US" sz="2800" dirty="0">
                <a:solidFill>
                  <a:schemeClr val="tx1"/>
                </a:solidFill>
              </a:rPr>
              <a:t>3- Project Flow Diagram</a:t>
            </a:r>
          </a:p>
          <a:p>
            <a:pPr>
              <a:defRPr/>
            </a:pPr>
            <a:r>
              <a:rPr lang="en-US" sz="2800" dirty="0">
                <a:solidFill>
                  <a:schemeClr val="tx1"/>
                </a:solidFill>
              </a:rPr>
              <a:t>4-Related Work</a:t>
            </a:r>
          </a:p>
          <a:p>
            <a:pPr>
              <a:defRPr/>
            </a:pPr>
            <a:r>
              <a:rPr lang="en-US" sz="2800" dirty="0">
                <a:solidFill>
                  <a:schemeClr val="tx1"/>
                </a:solidFill>
              </a:rPr>
              <a:t>5- Face Detection</a:t>
            </a:r>
          </a:p>
          <a:p>
            <a:pPr>
              <a:defRPr/>
            </a:pPr>
            <a:r>
              <a:rPr lang="en-US" sz="2800" dirty="0">
                <a:solidFill>
                  <a:schemeClr val="tx1"/>
                </a:solidFill>
              </a:rPr>
              <a:t>6- Face Recognition</a:t>
            </a:r>
          </a:p>
          <a:p>
            <a:pPr>
              <a:defRPr/>
            </a:pPr>
            <a:r>
              <a:rPr lang="en-US" sz="2800" dirty="0">
                <a:solidFill>
                  <a:srgbClr val="0070C0"/>
                </a:solidFill>
              </a:rPr>
              <a:t>7- Database</a:t>
            </a:r>
          </a:p>
          <a:p>
            <a:pPr>
              <a:defRPr/>
            </a:pPr>
            <a:r>
              <a:rPr lang="en-US" sz="2800" dirty="0">
                <a:solidFill>
                  <a:schemeClr val="tx1"/>
                </a:solidFill>
              </a:rPr>
              <a:t>8- Applications</a:t>
            </a:r>
          </a:p>
          <a:p>
            <a:pPr>
              <a:defRPr/>
            </a:pPr>
            <a:r>
              <a:rPr lang="en-US" sz="2800" dirty="0">
                <a:solidFill>
                  <a:schemeClr val="tx1"/>
                </a:solidFill>
              </a:rPr>
              <a:t>9- Conclusion</a:t>
            </a:r>
          </a:p>
          <a:p>
            <a:pPr>
              <a:defRPr/>
            </a:pPr>
            <a:r>
              <a:rPr lang="en-US" sz="2800" dirty="0">
                <a:solidFill>
                  <a:schemeClr val="tx1"/>
                </a:solidFill>
              </a:rPr>
              <a:t>10- References</a:t>
            </a:r>
          </a:p>
          <a:p>
            <a:pPr>
              <a:defRPr/>
            </a:pPr>
            <a:r>
              <a:rPr lang="en-US" sz="2800" dirty="0">
                <a:solidFill>
                  <a:schemeClr val="tx1"/>
                </a:solidFill>
              </a:rPr>
              <a:t>11-Future Work</a:t>
            </a:r>
          </a:p>
          <a:p>
            <a:pPr>
              <a:defRPr/>
            </a:pPr>
            <a:r>
              <a:rPr lang="en-US" sz="2800" dirty="0">
                <a:solidFill>
                  <a:schemeClr val="tx1"/>
                </a:solidFill>
              </a:rPr>
              <a:t>12- Time plan</a:t>
            </a:r>
          </a:p>
          <a:p>
            <a:pPr>
              <a:defRPr/>
            </a:pPr>
            <a:endParaRPr lang="en-US" sz="2800" dirty="0">
              <a:solidFill>
                <a:schemeClr val="tx1"/>
              </a:solidFill>
            </a:endParaRPr>
          </a:p>
        </p:txBody>
      </p:sp>
      <p:sp>
        <p:nvSpPr>
          <p:cNvPr id="9" name="Rectangle 8">
            <a:extLst>
              <a:ext uri="{FF2B5EF4-FFF2-40B4-BE49-F238E27FC236}">
                <a16:creationId xmlns:a16="http://schemas.microsoft.com/office/drawing/2014/main" id="{0EA4B9F1-F708-3E9D-9C85-F2C35F8B97F0}"/>
              </a:ext>
            </a:extLst>
          </p:cNvPr>
          <p:cNvSpPr/>
          <p:nvPr/>
        </p:nvSpPr>
        <p:spPr>
          <a:xfrm>
            <a:off x="2362200" y="2514600"/>
            <a:ext cx="14478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Isosceles Triangle 12">
            <a:extLst>
              <a:ext uri="{FF2B5EF4-FFF2-40B4-BE49-F238E27FC236}">
                <a16:creationId xmlns:a16="http://schemas.microsoft.com/office/drawing/2014/main" id="{345E67E2-7A71-788D-4A6F-A74E06D92E90}"/>
              </a:ext>
            </a:extLst>
          </p:cNvPr>
          <p:cNvSpPr/>
          <p:nvPr/>
        </p:nvSpPr>
        <p:spPr>
          <a:xfrm rot="5400000">
            <a:off x="4711763" y="3009330"/>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15" name="TextBox 14">
            <a:extLst>
              <a:ext uri="{FF2B5EF4-FFF2-40B4-BE49-F238E27FC236}">
                <a16:creationId xmlns:a16="http://schemas.microsoft.com/office/drawing/2014/main" id="{29F113E9-1DA9-C449-ECDE-47C220A6777C}"/>
              </a:ext>
            </a:extLst>
          </p:cNvPr>
          <p:cNvSpPr txBox="1"/>
          <p:nvPr/>
        </p:nvSpPr>
        <p:spPr>
          <a:xfrm>
            <a:off x="6653215" y="4157848"/>
            <a:ext cx="4928675"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6.1- Definition.</a:t>
            </a:r>
          </a:p>
          <a:p>
            <a:pPr>
              <a:defRPr/>
            </a:pPr>
            <a:r>
              <a:rPr lang="en-US" dirty="0">
                <a:latin typeface="Amasis MT Pro Medium" panose="02040604050005020304" pitchFamily="18" charset="0"/>
              </a:rPr>
              <a:t>   6.2-Face Recognition History.</a:t>
            </a:r>
          </a:p>
          <a:p>
            <a:pPr lvl="0">
              <a:defRPr/>
            </a:pPr>
            <a:r>
              <a:rPr lang="en-US" dirty="0">
                <a:latin typeface="Amasis MT Pro Medium" panose="02040604050005020304" pitchFamily="18" charset="0"/>
              </a:rPr>
              <a:t>   6.3- Comparison between different          algorithms.</a:t>
            </a:r>
          </a:p>
          <a:p>
            <a:pPr lvl="0">
              <a:defRPr/>
            </a:pPr>
            <a:r>
              <a:rPr lang="en-US" dirty="0">
                <a:latin typeface="Amasis MT Pro Medium" panose="02040604050005020304" pitchFamily="18" charset="0"/>
              </a:rPr>
              <a:t>    6.4-  FaceNet Algorithm.</a:t>
            </a:r>
          </a:p>
          <a:p>
            <a:pPr lvl="0">
              <a:defRPr/>
            </a:pPr>
            <a:r>
              <a:rPr lang="en-US" dirty="0">
                <a:latin typeface="Amasis MT Pro Medium" panose="02040604050005020304" pitchFamily="18" charset="0"/>
              </a:rPr>
              <a:t>    6.5- FaceNet Architecture.</a:t>
            </a:r>
          </a:p>
        </p:txBody>
      </p:sp>
      <p:sp>
        <p:nvSpPr>
          <p:cNvPr id="10" name="TextBox 9">
            <a:extLst>
              <a:ext uri="{FF2B5EF4-FFF2-40B4-BE49-F238E27FC236}">
                <a16:creationId xmlns:a16="http://schemas.microsoft.com/office/drawing/2014/main" id="{9A29D9F8-879B-B24E-8D24-DEF677ECF798}"/>
              </a:ext>
            </a:extLst>
          </p:cNvPr>
          <p:cNvSpPr txBox="1"/>
          <p:nvPr/>
        </p:nvSpPr>
        <p:spPr>
          <a:xfrm>
            <a:off x="6541554" y="2219696"/>
            <a:ext cx="5151999"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5.1- Definition and work technic.</a:t>
            </a:r>
          </a:p>
          <a:p>
            <a:pPr lvl="0">
              <a:defRPr/>
            </a:pPr>
            <a:r>
              <a:rPr lang="en-US" dirty="0">
                <a:latin typeface="Amasis MT Pro Medium" panose="02040604050005020304" pitchFamily="18" charset="0"/>
              </a:rPr>
              <a:t>    5.2- Techniques Methods in Faces Detection.</a:t>
            </a:r>
          </a:p>
          <a:p>
            <a:pPr lvl="0">
              <a:defRPr/>
            </a:pPr>
            <a:r>
              <a:rPr lang="en-US" dirty="0">
                <a:latin typeface="Amasis MT Pro Medium" panose="02040604050005020304" pitchFamily="18" charset="0"/>
              </a:rPr>
              <a:t>    5.3- YOLO algorithm and benefits of using it.</a:t>
            </a:r>
          </a:p>
          <a:p>
            <a:pPr lvl="0">
              <a:defRPr/>
            </a:pPr>
            <a:r>
              <a:rPr lang="en-US" dirty="0">
                <a:latin typeface="Amasis MT Pro Medium" panose="02040604050005020304" pitchFamily="18" charset="0"/>
              </a:rPr>
              <a:t>    5.4-  YOLOv11compared with other versions.</a:t>
            </a:r>
          </a:p>
          <a:p>
            <a:pPr lvl="0">
              <a:defRPr/>
            </a:pPr>
            <a:r>
              <a:rPr lang="en-US" dirty="0">
                <a:latin typeface="Amasis MT Pro Medium" panose="02040604050005020304" pitchFamily="18" charset="0"/>
              </a:rPr>
              <a:t>    5.5- YOLO11 Architecture. </a:t>
            </a:r>
          </a:p>
          <a:p>
            <a:pPr lvl="0">
              <a:defRPr/>
            </a:pPr>
            <a:r>
              <a:rPr lang="en-US" dirty="0">
                <a:latin typeface="Amasis MT Pro Medium" panose="02040604050005020304" pitchFamily="18" charset="0"/>
              </a:rPr>
              <a:t>    5.6- Results.</a:t>
            </a:r>
          </a:p>
        </p:txBody>
      </p:sp>
      <p:sp>
        <p:nvSpPr>
          <p:cNvPr id="5" name="Arrow: Left 4">
            <a:extLst>
              <a:ext uri="{FF2B5EF4-FFF2-40B4-BE49-F238E27FC236}">
                <a16:creationId xmlns:a16="http://schemas.microsoft.com/office/drawing/2014/main" id="{17D90E95-5571-1859-B70A-2D9D6DF9E431}"/>
              </a:ext>
            </a:extLst>
          </p:cNvPr>
          <p:cNvSpPr/>
          <p:nvPr/>
        </p:nvSpPr>
        <p:spPr>
          <a:xfrm>
            <a:off x="5081694" y="3757432"/>
            <a:ext cx="810670"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80807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3"/>
                    </p:tgtEl>
                  </p:cond>
                </p:stCondLst>
                <p:endSync evt="end" delay="0">
                  <p:rtn val="all"/>
                </p:endSync>
                <p:childTnLst>
                  <p:par>
                    <p:cTn id="11" fill="hold">
                      <p:stCondLst>
                        <p:cond delay="0"/>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9" restart="whenNotActive" fill="hold" evtFilter="cancelBubble" nodeType="interactiveSeq">
                <p:stCondLst>
                  <p:cond evt="onClick" delay="0">
                    <p:tgtEl>
                      <p:spTgt spid="14"/>
                    </p:tgtEl>
                  </p:cond>
                </p:stCondLst>
                <p:endSync evt="end" delay="0">
                  <p:rtn val="all"/>
                </p:endSync>
                <p:childTnLst>
                  <p:par>
                    <p:cTn id="20" fill="hold">
                      <p:stCondLst>
                        <p:cond delay="0"/>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5" grpId="0" animBg="1"/>
      <p:bldP spid="15" grpId="1" animBg="1"/>
      <p:bldP spid="10" grpId="0" animBg="1"/>
      <p:bldP spid="10" grpId="1"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Page-1"/>
        <p:cNvGrpSpPr/>
        <p:nvPr/>
      </p:nvGrpSpPr>
      <p:grpSpPr>
        <a:xfrm>
          <a:off x="0" y="0"/>
          <a:ext cx="0" cy="0"/>
          <a:chOff x="0" y="0"/>
          <a:chExt cx="0" cy="0"/>
        </a:xfrm>
      </p:grpSpPr>
      <p:sp>
        <p:nvSpPr>
          <p:cNvPr id="157" name="Start"/>
          <p:cNvSpPr/>
          <p:nvPr/>
        </p:nvSpPr>
        <p:spPr>
          <a:xfrm>
            <a:off x="8819167" y="3473729"/>
            <a:ext cx="400481" cy="119903"/>
          </a:xfrm>
          <a:custGeom>
            <a:avLst/>
            <a:gdLst>
              <a:gd name="connsiteX0" fmla="*/ 0 w 400481"/>
              <a:gd name="connsiteY0" fmla="*/ 59952 h 119903"/>
              <a:gd name="connsiteX1" fmla="*/ 200240 w 400481"/>
              <a:gd name="connsiteY1" fmla="*/ 0 h 119903"/>
              <a:gd name="connsiteX2" fmla="*/ 400481 w 400481"/>
              <a:gd name="connsiteY2" fmla="*/ 59952 h 119903"/>
              <a:gd name="connsiteX3" fmla="*/ 200240 w 40048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00481" h="119903" stroke="0">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 w="400481" h="119903" fill="none">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i_email</a:t>
            </a:r>
          </a:p>
        </p:txBody>
      </p:sp>
      <p:sp>
        <p:nvSpPr>
          <p:cNvPr id="158" name="Start"/>
          <p:cNvSpPr/>
          <p:nvPr/>
        </p:nvSpPr>
        <p:spPr>
          <a:xfrm>
            <a:off x="9759018" y="3473729"/>
            <a:ext cx="400481" cy="119903"/>
          </a:xfrm>
          <a:custGeom>
            <a:avLst/>
            <a:gdLst>
              <a:gd name="connsiteX0" fmla="*/ 0 w 400481"/>
              <a:gd name="connsiteY0" fmla="*/ 59952 h 119903"/>
              <a:gd name="connsiteX1" fmla="*/ 200240 w 400481"/>
              <a:gd name="connsiteY1" fmla="*/ 0 h 119903"/>
              <a:gd name="connsiteX2" fmla="*/ 400481 w 400481"/>
              <a:gd name="connsiteY2" fmla="*/ 59952 h 119903"/>
              <a:gd name="connsiteX3" fmla="*/ 200240 w 40048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00481" h="119903" stroke="0">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 w="400481" h="119903" fill="none">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i_voicePrnt</a:t>
            </a:r>
          </a:p>
        </p:txBody>
      </p:sp>
      <p:sp>
        <p:nvSpPr>
          <p:cNvPr id="160" name="Start"/>
          <p:cNvSpPr/>
          <p:nvPr/>
        </p:nvSpPr>
        <p:spPr>
          <a:xfrm>
            <a:off x="8349241" y="3473729"/>
            <a:ext cx="400481" cy="119903"/>
          </a:xfrm>
          <a:custGeom>
            <a:avLst/>
            <a:gdLst>
              <a:gd name="connsiteX0" fmla="*/ 0 w 400481"/>
              <a:gd name="connsiteY0" fmla="*/ 59952 h 119903"/>
              <a:gd name="connsiteX1" fmla="*/ 200240 w 400481"/>
              <a:gd name="connsiteY1" fmla="*/ 0 h 119903"/>
              <a:gd name="connsiteX2" fmla="*/ 400481 w 400481"/>
              <a:gd name="connsiteY2" fmla="*/ 59952 h 119903"/>
              <a:gd name="connsiteX3" fmla="*/ 200240 w 40048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00481" h="119903" stroke="0">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 w="400481" h="119903" fill="none">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i_Specialization</a:t>
            </a:r>
          </a:p>
        </p:txBody>
      </p:sp>
      <p:sp>
        <p:nvSpPr>
          <p:cNvPr id="161" name="Start"/>
          <p:cNvSpPr/>
          <p:nvPr/>
        </p:nvSpPr>
        <p:spPr>
          <a:xfrm>
            <a:off x="10228944" y="3473729"/>
            <a:ext cx="400481" cy="119903"/>
          </a:xfrm>
          <a:custGeom>
            <a:avLst/>
            <a:gdLst>
              <a:gd name="connsiteX0" fmla="*/ 0 w 400481"/>
              <a:gd name="connsiteY0" fmla="*/ 59952 h 119903"/>
              <a:gd name="connsiteX1" fmla="*/ 200240 w 400481"/>
              <a:gd name="connsiteY1" fmla="*/ 0 h 119903"/>
              <a:gd name="connsiteX2" fmla="*/ 400481 w 400481"/>
              <a:gd name="connsiteY2" fmla="*/ 59952 h 119903"/>
              <a:gd name="connsiteX3" fmla="*/ 200240 w 40048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00481" h="119903" stroke="0">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 w="400481" h="119903" fill="none">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i_Name</a:t>
            </a:r>
          </a:p>
        </p:txBody>
      </p:sp>
      <p:sp>
        <p:nvSpPr>
          <p:cNvPr id="162" name="Start"/>
          <p:cNvSpPr/>
          <p:nvPr/>
        </p:nvSpPr>
        <p:spPr>
          <a:xfrm>
            <a:off x="9289092" y="3473729"/>
            <a:ext cx="400481" cy="119903"/>
          </a:xfrm>
          <a:custGeom>
            <a:avLst/>
            <a:gdLst>
              <a:gd name="connsiteX0" fmla="*/ 0 w 400481"/>
              <a:gd name="connsiteY0" fmla="*/ 59952 h 119903"/>
              <a:gd name="connsiteX1" fmla="*/ 200240 w 400481"/>
              <a:gd name="connsiteY1" fmla="*/ 0 h 119903"/>
              <a:gd name="connsiteX2" fmla="*/ 400481 w 400481"/>
              <a:gd name="connsiteY2" fmla="*/ 59952 h 119903"/>
              <a:gd name="connsiteX3" fmla="*/ 200240 w 40048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00481" h="119903" stroke="0">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 w="400481" h="119903" fill="none">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i_Age</a:t>
            </a:r>
          </a:p>
        </p:txBody>
      </p:sp>
      <p:sp>
        <p:nvSpPr>
          <p:cNvPr id="163" name="Start"/>
          <p:cNvSpPr/>
          <p:nvPr/>
        </p:nvSpPr>
        <p:spPr>
          <a:xfrm>
            <a:off x="7409389" y="3473729"/>
            <a:ext cx="400481" cy="119903"/>
          </a:xfrm>
          <a:custGeom>
            <a:avLst/>
            <a:gdLst>
              <a:gd name="connsiteX0" fmla="*/ 0 w 400481"/>
              <a:gd name="connsiteY0" fmla="*/ 59952 h 119903"/>
              <a:gd name="connsiteX1" fmla="*/ 200240 w 400481"/>
              <a:gd name="connsiteY1" fmla="*/ 0 h 119903"/>
              <a:gd name="connsiteX2" fmla="*/ 400481 w 400481"/>
              <a:gd name="connsiteY2" fmla="*/ 59952 h 119903"/>
              <a:gd name="connsiteX3" fmla="*/ 200240 w 40048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00481" h="119903" stroke="0">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 w="400481" h="119903" fill="none">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i_PhoneNo</a:t>
            </a:r>
          </a:p>
        </p:txBody>
      </p:sp>
      <p:sp>
        <p:nvSpPr>
          <p:cNvPr id="164" name="Start"/>
          <p:cNvSpPr/>
          <p:nvPr/>
        </p:nvSpPr>
        <p:spPr>
          <a:xfrm>
            <a:off x="6939464" y="3473729"/>
            <a:ext cx="400481" cy="119903"/>
          </a:xfrm>
          <a:custGeom>
            <a:avLst/>
            <a:gdLst>
              <a:gd name="connsiteX0" fmla="*/ 0 w 400481"/>
              <a:gd name="connsiteY0" fmla="*/ 59952 h 119903"/>
              <a:gd name="connsiteX1" fmla="*/ 200240 w 400481"/>
              <a:gd name="connsiteY1" fmla="*/ 0 h 119903"/>
              <a:gd name="connsiteX2" fmla="*/ 400481 w 400481"/>
              <a:gd name="connsiteY2" fmla="*/ 59952 h 119903"/>
              <a:gd name="connsiteX3" fmla="*/ 200240 w 40048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00481" h="119903" stroke="0">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 w="400481" h="119903" fill="none">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i_ID</a:t>
            </a:r>
          </a:p>
        </p:txBody>
      </p:sp>
      <p:sp>
        <p:nvSpPr>
          <p:cNvPr id="167" name="Start"/>
          <p:cNvSpPr/>
          <p:nvPr/>
        </p:nvSpPr>
        <p:spPr>
          <a:xfrm>
            <a:off x="7879315" y="3473729"/>
            <a:ext cx="400481" cy="119903"/>
          </a:xfrm>
          <a:custGeom>
            <a:avLst/>
            <a:gdLst>
              <a:gd name="connsiteX0" fmla="*/ 0 w 400481"/>
              <a:gd name="connsiteY0" fmla="*/ 59952 h 119903"/>
              <a:gd name="connsiteX1" fmla="*/ 200240 w 400481"/>
              <a:gd name="connsiteY1" fmla="*/ 0 h 119903"/>
              <a:gd name="connsiteX2" fmla="*/ 400481 w 400481"/>
              <a:gd name="connsiteY2" fmla="*/ 59952 h 119903"/>
              <a:gd name="connsiteX3" fmla="*/ 200240 w 40048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00481" h="119903" stroke="0">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 w="400481" h="119903" fill="none">
                <a:moveTo>
                  <a:pt x="0" y="59952"/>
                </a:moveTo>
                <a:cubicBezTo>
                  <a:pt x="0" y="26841"/>
                  <a:pt x="89651" y="0"/>
                  <a:pt x="200240" y="0"/>
                </a:cubicBezTo>
                <a:cubicBezTo>
                  <a:pt x="310830" y="0"/>
                  <a:pt x="400481" y="26841"/>
                  <a:pt x="400481" y="59952"/>
                </a:cubicBezTo>
                <a:cubicBezTo>
                  <a:pt x="400481" y="93062"/>
                  <a:pt x="310830" y="119903"/>
                  <a:pt x="200240" y="119903"/>
                </a:cubicBezTo>
                <a:cubicBezTo>
                  <a:pt x="89651"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i_Gender</a:t>
            </a:r>
          </a:p>
        </p:txBody>
      </p:sp>
      <p:sp>
        <p:nvSpPr>
          <p:cNvPr id="103" name="Process"/>
          <p:cNvSpPr/>
          <p:nvPr/>
        </p:nvSpPr>
        <p:spPr>
          <a:xfrm>
            <a:off x="3168392" y="2824354"/>
            <a:ext cx="538283" cy="334327"/>
          </a:xfrm>
          <a:custGeom>
            <a:avLst/>
            <a:gdLst>
              <a:gd name="connsiteX0" fmla="*/ 0 w 538283"/>
              <a:gd name="connsiteY0" fmla="*/ 167163 h 334327"/>
              <a:gd name="connsiteX1" fmla="*/ 269142 w 538283"/>
              <a:gd name="connsiteY1" fmla="*/ 0 h 334327"/>
              <a:gd name="connsiteX2" fmla="*/ 538283 w 538283"/>
              <a:gd name="connsiteY2" fmla="*/ 167163 h 334327"/>
              <a:gd name="connsiteX3" fmla="*/ 269142 w 538283"/>
              <a:gd name="connsiteY3" fmla="*/ 334327 h 334327"/>
            </a:gdLst>
            <a:ahLst/>
            <a:cxnLst>
              <a:cxn ang="0">
                <a:pos x="connsiteX0" y="connsiteY0"/>
              </a:cxn>
              <a:cxn ang="0">
                <a:pos x="connsiteX1" y="connsiteY1"/>
              </a:cxn>
              <a:cxn ang="0">
                <a:pos x="connsiteX2" y="connsiteY2"/>
              </a:cxn>
              <a:cxn ang="0">
                <a:pos x="connsiteX3" y="connsiteY3"/>
              </a:cxn>
            </a:cxnLst>
            <a:rect l="l" t="t" r="r" b="b"/>
            <a:pathLst>
              <a:path w="538283" h="334327" stroke="0">
                <a:moveTo>
                  <a:pt x="538283" y="334327"/>
                </a:moveTo>
                <a:lnTo>
                  <a:pt x="538283" y="0"/>
                </a:lnTo>
                <a:lnTo>
                  <a:pt x="0" y="0"/>
                </a:lnTo>
                <a:lnTo>
                  <a:pt x="0" y="334327"/>
                </a:lnTo>
                <a:lnTo>
                  <a:pt x="538283" y="334327"/>
                </a:lnTo>
                <a:close/>
              </a:path>
              <a:path w="538283" h="334327" fill="none">
                <a:moveTo>
                  <a:pt x="538283" y="334327"/>
                </a:moveTo>
                <a:lnTo>
                  <a:pt x="538283" y="0"/>
                </a:lnTo>
                <a:lnTo>
                  <a:pt x="0" y="0"/>
                </a:lnTo>
                <a:lnTo>
                  <a:pt x="0" y="334327"/>
                </a:lnTo>
                <a:lnTo>
                  <a:pt x="538283" y="334327"/>
                </a:lnTo>
                <a:close/>
              </a:path>
            </a:pathLst>
          </a:custGeom>
          <a:solidFill>
            <a:srgbClr val="63A3E7"/>
          </a:solidFill>
          <a:ln w="4200" cap="flat">
            <a:solidFill>
              <a:srgbClr val="4F83BC"/>
            </a:solidFill>
            <a:miter/>
          </a:ln>
        </p:spPr>
        <p:txBody>
          <a:bodyPr wrap="square" lIns="38100" tIns="38100" rIns="38100" bIns="38100" rtlCol="0" anchor="ctr"/>
          <a:lstStyle/>
          <a:p>
            <a:pPr algn="ctr"/>
            <a:r>
              <a:rPr lang="zh-CN" altLang="en-US" sz="756" dirty="0">
                <a:solidFill>
                  <a:srgbClr val="191919"/>
                </a:solidFill>
                <a:latin typeface="Arial"/>
                <a:ea typeface="Arial"/>
                <a:cs typeface="Arial"/>
              </a:rPr>
              <a:t>Student</a:t>
            </a:r>
          </a:p>
        </p:txBody>
      </p:sp>
      <p:sp>
        <p:nvSpPr>
          <p:cNvPr id="121" name="Start"/>
          <p:cNvSpPr/>
          <p:nvPr/>
        </p:nvSpPr>
        <p:spPr>
          <a:xfrm>
            <a:off x="2168862" y="2733470"/>
            <a:ext cx="461866" cy="87454"/>
          </a:xfrm>
          <a:custGeom>
            <a:avLst/>
            <a:gdLst>
              <a:gd name="connsiteX0" fmla="*/ 0 w 461866"/>
              <a:gd name="connsiteY0" fmla="*/ 43727 h 87454"/>
              <a:gd name="connsiteX1" fmla="*/ 230933 w 461866"/>
              <a:gd name="connsiteY1" fmla="*/ 0 h 87454"/>
              <a:gd name="connsiteX2" fmla="*/ 461866 w 461866"/>
              <a:gd name="connsiteY2" fmla="*/ 43727 h 87454"/>
              <a:gd name="connsiteX3" fmla="*/ 230933 w 461866"/>
              <a:gd name="connsiteY3" fmla="*/ 87454 h 87454"/>
            </a:gdLst>
            <a:ahLst/>
            <a:cxnLst>
              <a:cxn ang="0">
                <a:pos x="connsiteX0" y="connsiteY0"/>
              </a:cxn>
              <a:cxn ang="0">
                <a:pos x="connsiteX1" y="connsiteY1"/>
              </a:cxn>
              <a:cxn ang="0">
                <a:pos x="connsiteX2" y="connsiteY2"/>
              </a:cxn>
              <a:cxn ang="0">
                <a:pos x="connsiteX3" y="connsiteY3"/>
              </a:cxn>
            </a:cxnLst>
            <a:rect l="l" t="t" r="r" b="b"/>
            <a:pathLst>
              <a:path w="461866" h="87454" stroke="0">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 w="461866" h="87454" fill="none">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s_email</a:t>
            </a:r>
          </a:p>
        </p:txBody>
      </p:sp>
      <p:sp>
        <p:nvSpPr>
          <p:cNvPr id="122" name="Start"/>
          <p:cNvSpPr/>
          <p:nvPr/>
        </p:nvSpPr>
        <p:spPr>
          <a:xfrm>
            <a:off x="2168862" y="2499884"/>
            <a:ext cx="461866" cy="87454"/>
          </a:xfrm>
          <a:custGeom>
            <a:avLst/>
            <a:gdLst>
              <a:gd name="connsiteX0" fmla="*/ 0 w 461866"/>
              <a:gd name="connsiteY0" fmla="*/ 43727 h 87454"/>
              <a:gd name="connsiteX1" fmla="*/ 230933 w 461866"/>
              <a:gd name="connsiteY1" fmla="*/ 0 h 87454"/>
              <a:gd name="connsiteX2" fmla="*/ 461866 w 461866"/>
              <a:gd name="connsiteY2" fmla="*/ 43727 h 87454"/>
              <a:gd name="connsiteX3" fmla="*/ 230933 w 461866"/>
              <a:gd name="connsiteY3" fmla="*/ 87454 h 87454"/>
            </a:gdLst>
            <a:ahLst/>
            <a:cxnLst>
              <a:cxn ang="0">
                <a:pos x="connsiteX0" y="connsiteY0"/>
              </a:cxn>
              <a:cxn ang="0">
                <a:pos x="connsiteX1" y="connsiteY1"/>
              </a:cxn>
              <a:cxn ang="0">
                <a:pos x="connsiteX2" y="connsiteY2"/>
              </a:cxn>
              <a:cxn ang="0">
                <a:pos x="connsiteX3" y="connsiteY3"/>
              </a:cxn>
            </a:cxnLst>
            <a:rect l="l" t="t" r="r" b="b"/>
            <a:pathLst>
              <a:path w="461866" h="87454" stroke="0">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 w="461866" h="87454" fill="none">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s_faceID</a:t>
            </a:r>
          </a:p>
        </p:txBody>
      </p:sp>
      <p:sp>
        <p:nvSpPr>
          <p:cNvPr id="123" name="Start"/>
          <p:cNvSpPr/>
          <p:nvPr/>
        </p:nvSpPr>
        <p:spPr>
          <a:xfrm>
            <a:off x="1979246" y="3826445"/>
            <a:ext cx="587398" cy="91513"/>
          </a:xfrm>
          <a:custGeom>
            <a:avLst/>
            <a:gdLst>
              <a:gd name="connsiteX0" fmla="*/ 0 w 587398"/>
              <a:gd name="connsiteY0" fmla="*/ 45757 h 91513"/>
              <a:gd name="connsiteX1" fmla="*/ 293699 w 587398"/>
              <a:gd name="connsiteY1" fmla="*/ 0 h 91513"/>
              <a:gd name="connsiteX2" fmla="*/ 587398 w 587398"/>
              <a:gd name="connsiteY2" fmla="*/ 45757 h 91513"/>
              <a:gd name="connsiteX3" fmla="*/ 293699 w 587398"/>
              <a:gd name="connsiteY3" fmla="*/ 91513 h 91513"/>
            </a:gdLst>
            <a:ahLst/>
            <a:cxnLst>
              <a:cxn ang="0">
                <a:pos x="connsiteX0" y="connsiteY0"/>
              </a:cxn>
              <a:cxn ang="0">
                <a:pos x="connsiteX1" y="connsiteY1"/>
              </a:cxn>
              <a:cxn ang="0">
                <a:pos x="connsiteX2" y="connsiteY2"/>
              </a:cxn>
              <a:cxn ang="0">
                <a:pos x="connsiteX3" y="connsiteY3"/>
              </a:cxn>
            </a:cxnLst>
            <a:rect l="l" t="t" r="r" b="b"/>
            <a:pathLst>
              <a:path w="587398" h="91513" stroke="0">
                <a:moveTo>
                  <a:pt x="0" y="45757"/>
                </a:moveTo>
                <a:cubicBezTo>
                  <a:pt x="0" y="20486"/>
                  <a:pt x="131494" y="0"/>
                  <a:pt x="293699" y="0"/>
                </a:cubicBezTo>
                <a:cubicBezTo>
                  <a:pt x="455905" y="0"/>
                  <a:pt x="587398" y="20486"/>
                  <a:pt x="587398" y="45757"/>
                </a:cubicBezTo>
                <a:cubicBezTo>
                  <a:pt x="587398" y="71027"/>
                  <a:pt x="455905" y="91513"/>
                  <a:pt x="293699" y="91513"/>
                </a:cubicBezTo>
                <a:cubicBezTo>
                  <a:pt x="131494" y="91513"/>
                  <a:pt x="0" y="71027"/>
                  <a:pt x="0" y="45757"/>
                </a:cubicBezTo>
                <a:close/>
              </a:path>
              <a:path w="587398" h="91513" fill="none">
                <a:moveTo>
                  <a:pt x="0" y="45757"/>
                </a:moveTo>
                <a:cubicBezTo>
                  <a:pt x="0" y="20486"/>
                  <a:pt x="131494" y="0"/>
                  <a:pt x="293699" y="0"/>
                </a:cubicBezTo>
                <a:cubicBezTo>
                  <a:pt x="455905" y="0"/>
                  <a:pt x="587398" y="20486"/>
                  <a:pt x="587398" y="45757"/>
                </a:cubicBezTo>
                <a:cubicBezTo>
                  <a:pt x="587398" y="71027"/>
                  <a:pt x="455905" y="91513"/>
                  <a:pt x="293699" y="91513"/>
                </a:cubicBezTo>
                <a:cubicBezTo>
                  <a:pt x="131494" y="91513"/>
                  <a:pt x="0" y="71027"/>
                  <a:pt x="0" y="45757"/>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s_SecID</a:t>
            </a:r>
          </a:p>
        </p:txBody>
      </p:sp>
      <p:sp>
        <p:nvSpPr>
          <p:cNvPr id="124" name="Start"/>
          <p:cNvSpPr/>
          <p:nvPr/>
        </p:nvSpPr>
        <p:spPr>
          <a:xfrm>
            <a:off x="2168862" y="2616688"/>
            <a:ext cx="461866" cy="87454"/>
          </a:xfrm>
          <a:custGeom>
            <a:avLst/>
            <a:gdLst>
              <a:gd name="connsiteX0" fmla="*/ 0 w 461866"/>
              <a:gd name="connsiteY0" fmla="*/ 43727 h 87454"/>
              <a:gd name="connsiteX1" fmla="*/ 230933 w 461866"/>
              <a:gd name="connsiteY1" fmla="*/ 0 h 87454"/>
              <a:gd name="connsiteX2" fmla="*/ 461866 w 461866"/>
              <a:gd name="connsiteY2" fmla="*/ 43727 h 87454"/>
              <a:gd name="connsiteX3" fmla="*/ 230933 w 461866"/>
              <a:gd name="connsiteY3" fmla="*/ 87454 h 87454"/>
            </a:gdLst>
            <a:ahLst/>
            <a:cxnLst>
              <a:cxn ang="0">
                <a:pos x="connsiteX0" y="connsiteY0"/>
              </a:cxn>
              <a:cxn ang="0">
                <a:pos x="connsiteX1" y="connsiteY1"/>
              </a:cxn>
              <a:cxn ang="0">
                <a:pos x="connsiteX2" y="connsiteY2"/>
              </a:cxn>
              <a:cxn ang="0">
                <a:pos x="connsiteX3" y="connsiteY3"/>
              </a:cxn>
            </a:cxnLst>
            <a:rect l="l" t="t" r="r" b="b"/>
            <a:pathLst>
              <a:path w="461866" h="87454" stroke="0">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 w="461866" h="87454" fill="none">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s_Specialization</a:t>
            </a:r>
          </a:p>
        </p:txBody>
      </p:sp>
      <p:sp>
        <p:nvSpPr>
          <p:cNvPr id="125" name="Start"/>
          <p:cNvSpPr/>
          <p:nvPr/>
        </p:nvSpPr>
        <p:spPr>
          <a:xfrm>
            <a:off x="1978082" y="3319616"/>
            <a:ext cx="540180" cy="87454"/>
          </a:xfrm>
          <a:custGeom>
            <a:avLst/>
            <a:gdLst>
              <a:gd name="connsiteX0" fmla="*/ 0 w 540180"/>
              <a:gd name="connsiteY0" fmla="*/ 43727 h 87454"/>
              <a:gd name="connsiteX1" fmla="*/ 270090 w 540180"/>
              <a:gd name="connsiteY1" fmla="*/ 0 h 87454"/>
              <a:gd name="connsiteX2" fmla="*/ 540180 w 540180"/>
              <a:gd name="connsiteY2" fmla="*/ 43727 h 87454"/>
              <a:gd name="connsiteX3" fmla="*/ 270090 w 540180"/>
              <a:gd name="connsiteY3" fmla="*/ 87454 h 87454"/>
            </a:gdLst>
            <a:ahLst/>
            <a:cxnLst>
              <a:cxn ang="0">
                <a:pos x="connsiteX0" y="connsiteY0"/>
              </a:cxn>
              <a:cxn ang="0">
                <a:pos x="connsiteX1" y="connsiteY1"/>
              </a:cxn>
              <a:cxn ang="0">
                <a:pos x="connsiteX2" y="connsiteY2"/>
              </a:cxn>
              <a:cxn ang="0">
                <a:pos x="connsiteX3" y="connsiteY3"/>
              </a:cxn>
            </a:cxnLst>
            <a:rect l="l" t="t" r="r" b="b"/>
            <a:pathLst>
              <a:path w="540180" h="87454" stroke="0">
                <a:moveTo>
                  <a:pt x="0" y="43727"/>
                </a:moveTo>
                <a:cubicBezTo>
                  <a:pt x="0" y="19577"/>
                  <a:pt x="120924" y="0"/>
                  <a:pt x="270090" y="0"/>
                </a:cubicBezTo>
                <a:cubicBezTo>
                  <a:pt x="419257" y="0"/>
                  <a:pt x="540180" y="19577"/>
                  <a:pt x="540180" y="43727"/>
                </a:cubicBezTo>
                <a:cubicBezTo>
                  <a:pt x="540180" y="67876"/>
                  <a:pt x="419257" y="87454"/>
                  <a:pt x="270090" y="87454"/>
                </a:cubicBezTo>
                <a:cubicBezTo>
                  <a:pt x="120924" y="87454"/>
                  <a:pt x="0" y="67876"/>
                  <a:pt x="0" y="43727"/>
                </a:cubicBezTo>
                <a:close/>
              </a:path>
              <a:path w="540180" h="87454" fill="none">
                <a:moveTo>
                  <a:pt x="0" y="43727"/>
                </a:moveTo>
                <a:cubicBezTo>
                  <a:pt x="0" y="19577"/>
                  <a:pt x="120924" y="0"/>
                  <a:pt x="270090" y="0"/>
                </a:cubicBezTo>
                <a:cubicBezTo>
                  <a:pt x="419257" y="0"/>
                  <a:pt x="540180" y="19577"/>
                  <a:pt x="540180" y="43727"/>
                </a:cubicBezTo>
                <a:cubicBezTo>
                  <a:pt x="540180" y="67876"/>
                  <a:pt x="419257" y="87454"/>
                  <a:pt x="270090" y="87454"/>
                </a:cubicBezTo>
                <a:cubicBezTo>
                  <a:pt x="120924" y="87454"/>
                  <a:pt x="0" y="67876"/>
                  <a:pt x="0" y="43727"/>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s_Name</a:t>
            </a:r>
          </a:p>
        </p:txBody>
      </p:sp>
      <p:sp>
        <p:nvSpPr>
          <p:cNvPr id="126" name="Start"/>
          <p:cNvSpPr/>
          <p:nvPr/>
        </p:nvSpPr>
        <p:spPr>
          <a:xfrm>
            <a:off x="1991937" y="3498622"/>
            <a:ext cx="540180" cy="87454"/>
          </a:xfrm>
          <a:custGeom>
            <a:avLst/>
            <a:gdLst>
              <a:gd name="connsiteX0" fmla="*/ 0 w 540180"/>
              <a:gd name="connsiteY0" fmla="*/ 43727 h 87454"/>
              <a:gd name="connsiteX1" fmla="*/ 270090 w 540180"/>
              <a:gd name="connsiteY1" fmla="*/ 0 h 87454"/>
              <a:gd name="connsiteX2" fmla="*/ 540180 w 540180"/>
              <a:gd name="connsiteY2" fmla="*/ 43727 h 87454"/>
              <a:gd name="connsiteX3" fmla="*/ 270090 w 540180"/>
              <a:gd name="connsiteY3" fmla="*/ 87454 h 87454"/>
            </a:gdLst>
            <a:ahLst/>
            <a:cxnLst>
              <a:cxn ang="0">
                <a:pos x="connsiteX0" y="connsiteY0"/>
              </a:cxn>
              <a:cxn ang="0">
                <a:pos x="connsiteX1" y="connsiteY1"/>
              </a:cxn>
              <a:cxn ang="0">
                <a:pos x="connsiteX2" y="connsiteY2"/>
              </a:cxn>
              <a:cxn ang="0">
                <a:pos x="connsiteX3" y="connsiteY3"/>
              </a:cxn>
            </a:cxnLst>
            <a:rect l="l" t="t" r="r" b="b"/>
            <a:pathLst>
              <a:path w="540180" h="87454" stroke="0">
                <a:moveTo>
                  <a:pt x="0" y="43727"/>
                </a:moveTo>
                <a:cubicBezTo>
                  <a:pt x="0" y="19577"/>
                  <a:pt x="120924" y="0"/>
                  <a:pt x="270090" y="0"/>
                </a:cubicBezTo>
                <a:cubicBezTo>
                  <a:pt x="419257" y="0"/>
                  <a:pt x="540180" y="19577"/>
                  <a:pt x="540180" y="43727"/>
                </a:cubicBezTo>
                <a:cubicBezTo>
                  <a:pt x="540180" y="67876"/>
                  <a:pt x="419257" y="87454"/>
                  <a:pt x="270090" y="87454"/>
                </a:cubicBezTo>
                <a:cubicBezTo>
                  <a:pt x="120924" y="87454"/>
                  <a:pt x="0" y="67876"/>
                  <a:pt x="0" y="43727"/>
                </a:cubicBezTo>
                <a:close/>
              </a:path>
              <a:path w="540180" h="87454" fill="none">
                <a:moveTo>
                  <a:pt x="0" y="43727"/>
                </a:moveTo>
                <a:cubicBezTo>
                  <a:pt x="0" y="19577"/>
                  <a:pt x="120924" y="0"/>
                  <a:pt x="270090" y="0"/>
                </a:cubicBezTo>
                <a:cubicBezTo>
                  <a:pt x="419257" y="0"/>
                  <a:pt x="540180" y="19577"/>
                  <a:pt x="540180" y="43727"/>
                </a:cubicBezTo>
                <a:cubicBezTo>
                  <a:pt x="540180" y="67876"/>
                  <a:pt x="419257" y="87454"/>
                  <a:pt x="270090" y="87454"/>
                </a:cubicBezTo>
                <a:cubicBezTo>
                  <a:pt x="120924" y="87454"/>
                  <a:pt x="0" y="67876"/>
                  <a:pt x="0" y="43727"/>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s_Age</a:t>
            </a:r>
          </a:p>
        </p:txBody>
      </p:sp>
      <p:sp>
        <p:nvSpPr>
          <p:cNvPr id="127" name="Start"/>
          <p:cNvSpPr/>
          <p:nvPr/>
        </p:nvSpPr>
        <p:spPr>
          <a:xfrm>
            <a:off x="2168862" y="2383101"/>
            <a:ext cx="461866" cy="87454"/>
          </a:xfrm>
          <a:custGeom>
            <a:avLst/>
            <a:gdLst>
              <a:gd name="connsiteX0" fmla="*/ 0 w 461866"/>
              <a:gd name="connsiteY0" fmla="*/ 43727 h 87454"/>
              <a:gd name="connsiteX1" fmla="*/ 230933 w 461866"/>
              <a:gd name="connsiteY1" fmla="*/ 0 h 87454"/>
              <a:gd name="connsiteX2" fmla="*/ 461866 w 461866"/>
              <a:gd name="connsiteY2" fmla="*/ 43727 h 87454"/>
              <a:gd name="connsiteX3" fmla="*/ 230933 w 461866"/>
              <a:gd name="connsiteY3" fmla="*/ 87454 h 87454"/>
            </a:gdLst>
            <a:ahLst/>
            <a:cxnLst>
              <a:cxn ang="0">
                <a:pos x="connsiteX0" y="connsiteY0"/>
              </a:cxn>
              <a:cxn ang="0">
                <a:pos x="connsiteX1" y="connsiteY1"/>
              </a:cxn>
              <a:cxn ang="0">
                <a:pos x="connsiteX2" y="connsiteY2"/>
              </a:cxn>
              <a:cxn ang="0">
                <a:pos x="connsiteX3" y="connsiteY3"/>
              </a:cxn>
            </a:cxnLst>
            <a:rect l="l" t="t" r="r" b="b"/>
            <a:pathLst>
              <a:path w="461866" h="87454" stroke="0">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 w="461866" h="87454" fill="none">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s_PhoneNo</a:t>
            </a:r>
          </a:p>
        </p:txBody>
      </p:sp>
      <p:sp>
        <p:nvSpPr>
          <p:cNvPr id="128" name="Start"/>
          <p:cNvSpPr/>
          <p:nvPr/>
        </p:nvSpPr>
        <p:spPr>
          <a:xfrm>
            <a:off x="2168862" y="2967057"/>
            <a:ext cx="461866" cy="87454"/>
          </a:xfrm>
          <a:custGeom>
            <a:avLst/>
            <a:gdLst>
              <a:gd name="connsiteX0" fmla="*/ 0 w 461866"/>
              <a:gd name="connsiteY0" fmla="*/ 43727 h 87454"/>
              <a:gd name="connsiteX1" fmla="*/ 230933 w 461866"/>
              <a:gd name="connsiteY1" fmla="*/ 0 h 87454"/>
              <a:gd name="connsiteX2" fmla="*/ 461866 w 461866"/>
              <a:gd name="connsiteY2" fmla="*/ 43727 h 87454"/>
              <a:gd name="connsiteX3" fmla="*/ 230933 w 461866"/>
              <a:gd name="connsiteY3" fmla="*/ 87454 h 87454"/>
            </a:gdLst>
            <a:ahLst/>
            <a:cxnLst>
              <a:cxn ang="0">
                <a:pos x="connsiteX0" y="connsiteY0"/>
              </a:cxn>
              <a:cxn ang="0">
                <a:pos x="connsiteX1" y="connsiteY1"/>
              </a:cxn>
              <a:cxn ang="0">
                <a:pos x="connsiteX2" y="connsiteY2"/>
              </a:cxn>
              <a:cxn ang="0">
                <a:pos x="connsiteX3" y="connsiteY3"/>
              </a:cxn>
            </a:cxnLst>
            <a:rect l="l" t="t" r="r" b="b"/>
            <a:pathLst>
              <a:path w="461866" h="87454" stroke="0">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 w="461866" h="87454" fill="none">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s_ID</a:t>
            </a:r>
          </a:p>
        </p:txBody>
      </p:sp>
      <p:sp>
        <p:nvSpPr>
          <p:cNvPr id="129" name="Start"/>
          <p:cNvSpPr/>
          <p:nvPr/>
        </p:nvSpPr>
        <p:spPr>
          <a:xfrm>
            <a:off x="1979246" y="3939199"/>
            <a:ext cx="587398" cy="91513"/>
          </a:xfrm>
          <a:custGeom>
            <a:avLst/>
            <a:gdLst>
              <a:gd name="connsiteX0" fmla="*/ 0 w 587398"/>
              <a:gd name="connsiteY0" fmla="*/ 45757 h 91513"/>
              <a:gd name="connsiteX1" fmla="*/ 293699 w 587398"/>
              <a:gd name="connsiteY1" fmla="*/ 0 h 91513"/>
              <a:gd name="connsiteX2" fmla="*/ 587398 w 587398"/>
              <a:gd name="connsiteY2" fmla="*/ 45757 h 91513"/>
              <a:gd name="connsiteX3" fmla="*/ 293699 w 587398"/>
              <a:gd name="connsiteY3" fmla="*/ 91513 h 91513"/>
            </a:gdLst>
            <a:ahLst/>
            <a:cxnLst>
              <a:cxn ang="0">
                <a:pos x="connsiteX0" y="connsiteY0"/>
              </a:cxn>
              <a:cxn ang="0">
                <a:pos x="connsiteX1" y="connsiteY1"/>
              </a:cxn>
              <a:cxn ang="0">
                <a:pos x="connsiteX2" y="connsiteY2"/>
              </a:cxn>
              <a:cxn ang="0">
                <a:pos x="connsiteX3" y="connsiteY3"/>
              </a:cxn>
            </a:cxnLst>
            <a:rect l="l" t="t" r="r" b="b"/>
            <a:pathLst>
              <a:path w="587398" h="91513" stroke="0">
                <a:moveTo>
                  <a:pt x="0" y="45757"/>
                </a:moveTo>
                <a:cubicBezTo>
                  <a:pt x="0" y="20486"/>
                  <a:pt x="131494" y="0"/>
                  <a:pt x="293699" y="0"/>
                </a:cubicBezTo>
                <a:cubicBezTo>
                  <a:pt x="455905" y="0"/>
                  <a:pt x="587398" y="20486"/>
                  <a:pt x="587398" y="45757"/>
                </a:cubicBezTo>
                <a:cubicBezTo>
                  <a:pt x="587398" y="71027"/>
                  <a:pt x="455905" y="91513"/>
                  <a:pt x="293699" y="91513"/>
                </a:cubicBezTo>
                <a:cubicBezTo>
                  <a:pt x="131494" y="91513"/>
                  <a:pt x="0" y="71027"/>
                  <a:pt x="0" y="45757"/>
                </a:cubicBezTo>
                <a:close/>
              </a:path>
              <a:path w="587398" h="91513" fill="none">
                <a:moveTo>
                  <a:pt x="0" y="45757"/>
                </a:moveTo>
                <a:cubicBezTo>
                  <a:pt x="0" y="20486"/>
                  <a:pt x="131494" y="0"/>
                  <a:pt x="293699" y="0"/>
                </a:cubicBezTo>
                <a:cubicBezTo>
                  <a:pt x="455905" y="0"/>
                  <a:pt x="587398" y="20486"/>
                  <a:pt x="587398" y="45757"/>
                </a:cubicBezTo>
                <a:cubicBezTo>
                  <a:pt x="587398" y="71027"/>
                  <a:pt x="455905" y="91513"/>
                  <a:pt x="293699" y="91513"/>
                </a:cubicBezTo>
                <a:cubicBezTo>
                  <a:pt x="131494" y="91513"/>
                  <a:pt x="0" y="71027"/>
                  <a:pt x="0" y="45757"/>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yearOfStudy</a:t>
            </a:r>
          </a:p>
        </p:txBody>
      </p:sp>
      <p:sp>
        <p:nvSpPr>
          <p:cNvPr id="130" name="Start"/>
          <p:cNvSpPr/>
          <p:nvPr/>
        </p:nvSpPr>
        <p:spPr>
          <a:xfrm>
            <a:off x="2168862" y="2850253"/>
            <a:ext cx="461866" cy="87454"/>
          </a:xfrm>
          <a:custGeom>
            <a:avLst/>
            <a:gdLst>
              <a:gd name="connsiteX0" fmla="*/ 0 w 461866"/>
              <a:gd name="connsiteY0" fmla="*/ 43727 h 87454"/>
              <a:gd name="connsiteX1" fmla="*/ 230933 w 461866"/>
              <a:gd name="connsiteY1" fmla="*/ 0 h 87454"/>
              <a:gd name="connsiteX2" fmla="*/ 461866 w 461866"/>
              <a:gd name="connsiteY2" fmla="*/ 43727 h 87454"/>
              <a:gd name="connsiteX3" fmla="*/ 230933 w 461866"/>
              <a:gd name="connsiteY3" fmla="*/ 87454 h 87454"/>
            </a:gdLst>
            <a:ahLst/>
            <a:cxnLst>
              <a:cxn ang="0">
                <a:pos x="connsiteX0" y="connsiteY0"/>
              </a:cxn>
              <a:cxn ang="0">
                <a:pos x="connsiteX1" y="connsiteY1"/>
              </a:cxn>
              <a:cxn ang="0">
                <a:pos x="connsiteX2" y="connsiteY2"/>
              </a:cxn>
              <a:cxn ang="0">
                <a:pos x="connsiteX3" y="connsiteY3"/>
              </a:cxn>
            </a:cxnLst>
            <a:rect l="l" t="t" r="r" b="b"/>
            <a:pathLst>
              <a:path w="461866" h="87454" stroke="0">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 w="461866" h="87454" fill="none">
                <a:moveTo>
                  <a:pt x="0" y="43727"/>
                </a:moveTo>
                <a:cubicBezTo>
                  <a:pt x="0" y="19577"/>
                  <a:pt x="103392" y="0"/>
                  <a:pt x="230933" y="0"/>
                </a:cubicBezTo>
                <a:cubicBezTo>
                  <a:pt x="358474" y="0"/>
                  <a:pt x="461866" y="19577"/>
                  <a:pt x="461866" y="43727"/>
                </a:cubicBezTo>
                <a:cubicBezTo>
                  <a:pt x="461866" y="67876"/>
                  <a:pt x="358474" y="87454"/>
                  <a:pt x="230933" y="87454"/>
                </a:cubicBezTo>
                <a:cubicBezTo>
                  <a:pt x="103392" y="87454"/>
                  <a:pt x="0" y="67876"/>
                  <a:pt x="0" y="43727"/>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s_RegNo</a:t>
            </a:r>
          </a:p>
        </p:txBody>
      </p:sp>
      <p:sp>
        <p:nvSpPr>
          <p:cNvPr id="131" name="Start"/>
          <p:cNvSpPr/>
          <p:nvPr/>
        </p:nvSpPr>
        <p:spPr>
          <a:xfrm>
            <a:off x="1979246" y="3704241"/>
            <a:ext cx="587398" cy="91513"/>
          </a:xfrm>
          <a:custGeom>
            <a:avLst/>
            <a:gdLst>
              <a:gd name="connsiteX0" fmla="*/ 0 w 587398"/>
              <a:gd name="connsiteY0" fmla="*/ 45757 h 91513"/>
              <a:gd name="connsiteX1" fmla="*/ 293699 w 587398"/>
              <a:gd name="connsiteY1" fmla="*/ 0 h 91513"/>
              <a:gd name="connsiteX2" fmla="*/ 587398 w 587398"/>
              <a:gd name="connsiteY2" fmla="*/ 45757 h 91513"/>
              <a:gd name="connsiteX3" fmla="*/ 293699 w 587398"/>
              <a:gd name="connsiteY3" fmla="*/ 91513 h 91513"/>
            </a:gdLst>
            <a:ahLst/>
            <a:cxnLst>
              <a:cxn ang="0">
                <a:pos x="connsiteX0" y="connsiteY0"/>
              </a:cxn>
              <a:cxn ang="0">
                <a:pos x="connsiteX1" y="connsiteY1"/>
              </a:cxn>
              <a:cxn ang="0">
                <a:pos x="connsiteX2" y="connsiteY2"/>
              </a:cxn>
              <a:cxn ang="0">
                <a:pos x="connsiteX3" y="connsiteY3"/>
              </a:cxn>
            </a:cxnLst>
            <a:rect l="l" t="t" r="r" b="b"/>
            <a:pathLst>
              <a:path w="587398" h="91513" stroke="0">
                <a:moveTo>
                  <a:pt x="0" y="45757"/>
                </a:moveTo>
                <a:cubicBezTo>
                  <a:pt x="0" y="20486"/>
                  <a:pt x="131494" y="0"/>
                  <a:pt x="293699" y="0"/>
                </a:cubicBezTo>
                <a:cubicBezTo>
                  <a:pt x="455905" y="0"/>
                  <a:pt x="587398" y="20486"/>
                  <a:pt x="587398" y="45757"/>
                </a:cubicBezTo>
                <a:cubicBezTo>
                  <a:pt x="587398" y="71027"/>
                  <a:pt x="455905" y="91513"/>
                  <a:pt x="293699" y="91513"/>
                </a:cubicBezTo>
                <a:cubicBezTo>
                  <a:pt x="131494" y="91513"/>
                  <a:pt x="0" y="71027"/>
                  <a:pt x="0" y="45757"/>
                </a:cubicBezTo>
                <a:close/>
              </a:path>
              <a:path w="587398" h="91513" fill="none">
                <a:moveTo>
                  <a:pt x="0" y="45757"/>
                </a:moveTo>
                <a:cubicBezTo>
                  <a:pt x="0" y="20486"/>
                  <a:pt x="131494" y="0"/>
                  <a:pt x="293699" y="0"/>
                </a:cubicBezTo>
                <a:cubicBezTo>
                  <a:pt x="455905" y="0"/>
                  <a:pt x="587398" y="20486"/>
                  <a:pt x="587398" y="45757"/>
                </a:cubicBezTo>
                <a:cubicBezTo>
                  <a:pt x="587398" y="71027"/>
                  <a:pt x="455905" y="91513"/>
                  <a:pt x="293699" y="91513"/>
                </a:cubicBezTo>
                <a:cubicBezTo>
                  <a:pt x="131494" y="91513"/>
                  <a:pt x="0" y="71027"/>
                  <a:pt x="0" y="45757"/>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s_Gender</a:t>
            </a:r>
          </a:p>
        </p:txBody>
      </p:sp>
      <p:sp>
        <p:nvSpPr>
          <p:cNvPr id="156" name="Process"/>
          <p:cNvSpPr/>
          <p:nvPr/>
        </p:nvSpPr>
        <p:spPr>
          <a:xfrm>
            <a:off x="6941562" y="2707411"/>
            <a:ext cx="391417" cy="243109"/>
          </a:xfrm>
          <a:custGeom>
            <a:avLst/>
            <a:gdLst>
              <a:gd name="connsiteX0" fmla="*/ 0 w 391417"/>
              <a:gd name="connsiteY0" fmla="*/ 121554 h 243109"/>
              <a:gd name="connsiteX1" fmla="*/ 195709 w 391417"/>
              <a:gd name="connsiteY1" fmla="*/ 0 h 243109"/>
              <a:gd name="connsiteX2" fmla="*/ 391417 w 391417"/>
              <a:gd name="connsiteY2" fmla="*/ 121554 h 243109"/>
              <a:gd name="connsiteX3" fmla="*/ 195709 w 391417"/>
              <a:gd name="connsiteY3" fmla="*/ 243109 h 243109"/>
            </a:gdLst>
            <a:ahLst/>
            <a:cxnLst>
              <a:cxn ang="0">
                <a:pos x="connsiteX0" y="connsiteY0"/>
              </a:cxn>
              <a:cxn ang="0">
                <a:pos x="connsiteX1" y="connsiteY1"/>
              </a:cxn>
              <a:cxn ang="0">
                <a:pos x="connsiteX2" y="connsiteY2"/>
              </a:cxn>
              <a:cxn ang="0">
                <a:pos x="connsiteX3" y="connsiteY3"/>
              </a:cxn>
            </a:cxnLst>
            <a:rect l="l" t="t" r="r" b="b"/>
            <a:pathLst>
              <a:path w="391417" h="243109" stroke="0">
                <a:moveTo>
                  <a:pt x="391417" y="243109"/>
                </a:moveTo>
                <a:lnTo>
                  <a:pt x="391417" y="0"/>
                </a:lnTo>
                <a:lnTo>
                  <a:pt x="0" y="0"/>
                </a:lnTo>
                <a:lnTo>
                  <a:pt x="0" y="243109"/>
                </a:lnTo>
                <a:lnTo>
                  <a:pt x="391417" y="243109"/>
                </a:lnTo>
                <a:close/>
              </a:path>
              <a:path w="391417" h="243109" fill="none">
                <a:moveTo>
                  <a:pt x="391417" y="243109"/>
                </a:moveTo>
                <a:lnTo>
                  <a:pt x="391417" y="0"/>
                </a:lnTo>
                <a:lnTo>
                  <a:pt x="0" y="0"/>
                </a:lnTo>
                <a:lnTo>
                  <a:pt x="0" y="243109"/>
                </a:lnTo>
                <a:lnTo>
                  <a:pt x="391417" y="243109"/>
                </a:lnTo>
                <a:close/>
              </a:path>
            </a:pathLst>
          </a:custGeom>
          <a:solidFill>
            <a:srgbClr val="63A3E7"/>
          </a:solidFill>
          <a:ln w="4200" cap="flat">
            <a:solidFill>
              <a:srgbClr val="4F83BC"/>
            </a:solidFill>
            <a:miter/>
          </a:ln>
        </p:spPr>
        <p:txBody>
          <a:bodyPr wrap="square" lIns="38100" tIns="38100" rIns="38100" bIns="38100" rtlCol="0" anchor="ctr"/>
          <a:lstStyle/>
          <a:p>
            <a:pPr algn="ctr"/>
            <a:r>
              <a:rPr lang="zh-CN" altLang="en-US" sz="672" dirty="0">
                <a:solidFill>
                  <a:srgbClr val="191919"/>
                </a:solidFill>
                <a:latin typeface="Arial"/>
                <a:ea typeface="Arial"/>
                <a:cs typeface="Arial"/>
              </a:rPr>
              <a:t>Instructor</a:t>
            </a:r>
          </a:p>
        </p:txBody>
      </p:sp>
      <p:sp>
        <p:nvSpPr>
          <p:cNvPr id="202" name="Process"/>
          <p:cNvSpPr/>
          <p:nvPr/>
        </p:nvSpPr>
        <p:spPr>
          <a:xfrm>
            <a:off x="5068615" y="784252"/>
            <a:ext cx="511095" cy="317440"/>
          </a:xfrm>
          <a:custGeom>
            <a:avLst/>
            <a:gdLst>
              <a:gd name="connsiteX0" fmla="*/ 0 w 511095"/>
              <a:gd name="connsiteY0" fmla="*/ 158720 h 317440"/>
              <a:gd name="connsiteX1" fmla="*/ 255548 w 511095"/>
              <a:gd name="connsiteY1" fmla="*/ 0 h 317440"/>
              <a:gd name="connsiteX2" fmla="*/ 511095 w 511095"/>
              <a:gd name="connsiteY2" fmla="*/ 158720 h 317440"/>
              <a:gd name="connsiteX3" fmla="*/ 255548 w 511095"/>
              <a:gd name="connsiteY3" fmla="*/ 317440 h 317440"/>
            </a:gdLst>
            <a:ahLst/>
            <a:cxnLst>
              <a:cxn ang="0">
                <a:pos x="connsiteX0" y="connsiteY0"/>
              </a:cxn>
              <a:cxn ang="0">
                <a:pos x="connsiteX1" y="connsiteY1"/>
              </a:cxn>
              <a:cxn ang="0">
                <a:pos x="connsiteX2" y="connsiteY2"/>
              </a:cxn>
              <a:cxn ang="0">
                <a:pos x="connsiteX3" y="connsiteY3"/>
              </a:cxn>
            </a:cxnLst>
            <a:rect l="l" t="t" r="r" b="b"/>
            <a:pathLst>
              <a:path w="511095" h="317440" stroke="0">
                <a:moveTo>
                  <a:pt x="511095" y="317440"/>
                </a:moveTo>
                <a:lnTo>
                  <a:pt x="511095" y="0"/>
                </a:lnTo>
                <a:lnTo>
                  <a:pt x="0" y="0"/>
                </a:lnTo>
                <a:lnTo>
                  <a:pt x="0" y="317440"/>
                </a:lnTo>
                <a:lnTo>
                  <a:pt x="511095" y="317440"/>
                </a:lnTo>
                <a:close/>
              </a:path>
              <a:path w="511095" h="317440" fill="none">
                <a:moveTo>
                  <a:pt x="511095" y="317440"/>
                </a:moveTo>
                <a:lnTo>
                  <a:pt x="511095" y="0"/>
                </a:lnTo>
                <a:lnTo>
                  <a:pt x="0" y="0"/>
                </a:lnTo>
                <a:lnTo>
                  <a:pt x="0" y="317440"/>
                </a:lnTo>
                <a:lnTo>
                  <a:pt x="511095" y="317440"/>
                </a:lnTo>
                <a:close/>
              </a:path>
            </a:pathLst>
          </a:custGeom>
          <a:solidFill>
            <a:srgbClr val="63A3E7"/>
          </a:solidFill>
          <a:ln w="4200" cap="flat">
            <a:solidFill>
              <a:srgbClr val="4F83BC"/>
            </a:solidFill>
            <a:miter/>
          </a:ln>
        </p:spPr>
        <p:txBody>
          <a:bodyPr wrap="square" lIns="38100" tIns="38100" rIns="38100" bIns="38100" rtlCol="0" anchor="ctr"/>
          <a:lstStyle/>
          <a:p>
            <a:pPr algn="ctr"/>
            <a:r>
              <a:rPr lang="zh-CN" altLang="en-US" sz="672" dirty="0">
                <a:solidFill>
                  <a:srgbClr val="191919"/>
                </a:solidFill>
                <a:latin typeface="Arial"/>
                <a:ea typeface="Arial"/>
                <a:cs typeface="Arial"/>
              </a:rPr>
              <a:t>Subject</a:t>
            </a:r>
          </a:p>
        </p:txBody>
      </p:sp>
      <p:sp>
        <p:nvSpPr>
          <p:cNvPr id="203" name="Start"/>
          <p:cNvSpPr/>
          <p:nvPr/>
        </p:nvSpPr>
        <p:spPr>
          <a:xfrm>
            <a:off x="7381478" y="330957"/>
            <a:ext cx="480319" cy="174827"/>
          </a:xfrm>
          <a:custGeom>
            <a:avLst/>
            <a:gdLst>
              <a:gd name="connsiteX0" fmla="*/ 0 w 480319"/>
              <a:gd name="connsiteY0" fmla="*/ 87414 h 174827"/>
              <a:gd name="connsiteX1" fmla="*/ 240160 w 480319"/>
              <a:gd name="connsiteY1" fmla="*/ 0 h 174827"/>
              <a:gd name="connsiteX2" fmla="*/ 480319 w 480319"/>
              <a:gd name="connsiteY2" fmla="*/ 87414 h 174827"/>
              <a:gd name="connsiteX3" fmla="*/ 240160 w 480319"/>
              <a:gd name="connsiteY3" fmla="*/ 174827 h 174827"/>
            </a:gdLst>
            <a:ahLst/>
            <a:cxnLst>
              <a:cxn ang="0">
                <a:pos x="connsiteX0" y="connsiteY0"/>
              </a:cxn>
              <a:cxn ang="0">
                <a:pos x="connsiteX1" y="connsiteY1"/>
              </a:cxn>
              <a:cxn ang="0">
                <a:pos x="connsiteX2" y="connsiteY2"/>
              </a:cxn>
              <a:cxn ang="0">
                <a:pos x="connsiteX3" y="connsiteY3"/>
              </a:cxn>
            </a:cxnLst>
            <a:rect l="l" t="t" r="r" b="b"/>
            <a:pathLst>
              <a:path w="480319" h="174827" stroke="0">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 w="480319" h="174827" fill="none">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sub_Place</a:t>
            </a:r>
          </a:p>
        </p:txBody>
      </p:sp>
      <p:sp>
        <p:nvSpPr>
          <p:cNvPr id="205" name="Start"/>
          <p:cNvSpPr/>
          <p:nvPr/>
        </p:nvSpPr>
        <p:spPr>
          <a:xfrm>
            <a:off x="6144083" y="330957"/>
            <a:ext cx="480319" cy="174827"/>
          </a:xfrm>
          <a:custGeom>
            <a:avLst/>
            <a:gdLst>
              <a:gd name="connsiteX0" fmla="*/ 0 w 480319"/>
              <a:gd name="connsiteY0" fmla="*/ 87414 h 174827"/>
              <a:gd name="connsiteX1" fmla="*/ 240160 w 480319"/>
              <a:gd name="connsiteY1" fmla="*/ 0 h 174827"/>
              <a:gd name="connsiteX2" fmla="*/ 480319 w 480319"/>
              <a:gd name="connsiteY2" fmla="*/ 87414 h 174827"/>
              <a:gd name="connsiteX3" fmla="*/ 240160 w 480319"/>
              <a:gd name="connsiteY3" fmla="*/ 174827 h 174827"/>
            </a:gdLst>
            <a:ahLst/>
            <a:cxnLst>
              <a:cxn ang="0">
                <a:pos x="connsiteX0" y="connsiteY0"/>
              </a:cxn>
              <a:cxn ang="0">
                <a:pos x="connsiteX1" y="connsiteY1"/>
              </a:cxn>
              <a:cxn ang="0">
                <a:pos x="connsiteX2" y="connsiteY2"/>
              </a:cxn>
              <a:cxn ang="0">
                <a:pos x="connsiteX3" y="connsiteY3"/>
              </a:cxn>
            </a:cxnLst>
            <a:rect l="l" t="t" r="r" b="b"/>
            <a:pathLst>
              <a:path w="480319" h="174827" stroke="0">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 w="480319" h="174827" fill="none">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sub_Type</a:t>
            </a:r>
          </a:p>
        </p:txBody>
      </p:sp>
      <p:sp>
        <p:nvSpPr>
          <p:cNvPr id="206" name="Start"/>
          <p:cNvSpPr/>
          <p:nvPr/>
        </p:nvSpPr>
        <p:spPr>
          <a:xfrm>
            <a:off x="3943067" y="330957"/>
            <a:ext cx="480319" cy="174827"/>
          </a:xfrm>
          <a:custGeom>
            <a:avLst/>
            <a:gdLst>
              <a:gd name="connsiteX0" fmla="*/ 0 w 480319"/>
              <a:gd name="connsiteY0" fmla="*/ 87414 h 174827"/>
              <a:gd name="connsiteX1" fmla="*/ 240160 w 480319"/>
              <a:gd name="connsiteY1" fmla="*/ 0 h 174827"/>
              <a:gd name="connsiteX2" fmla="*/ 480319 w 480319"/>
              <a:gd name="connsiteY2" fmla="*/ 87414 h 174827"/>
              <a:gd name="connsiteX3" fmla="*/ 240160 w 480319"/>
              <a:gd name="connsiteY3" fmla="*/ 174827 h 174827"/>
            </a:gdLst>
            <a:ahLst/>
            <a:cxnLst>
              <a:cxn ang="0">
                <a:pos x="connsiteX0" y="connsiteY0"/>
              </a:cxn>
              <a:cxn ang="0">
                <a:pos x="connsiteX1" y="connsiteY1"/>
              </a:cxn>
              <a:cxn ang="0">
                <a:pos x="connsiteX2" y="connsiteY2"/>
              </a:cxn>
              <a:cxn ang="0">
                <a:pos x="connsiteX3" y="connsiteY3"/>
              </a:cxn>
            </a:cxnLst>
            <a:rect l="l" t="t" r="r" b="b"/>
            <a:pathLst>
              <a:path w="480319" h="174827" stroke="0">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 w="480319" h="174827" fill="none">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yearOfStudy</a:t>
            </a:r>
          </a:p>
        </p:txBody>
      </p:sp>
      <p:sp>
        <p:nvSpPr>
          <p:cNvPr id="207" name="Start"/>
          <p:cNvSpPr/>
          <p:nvPr/>
        </p:nvSpPr>
        <p:spPr>
          <a:xfrm>
            <a:off x="5593842" y="330957"/>
            <a:ext cx="480319" cy="174827"/>
          </a:xfrm>
          <a:custGeom>
            <a:avLst/>
            <a:gdLst>
              <a:gd name="connsiteX0" fmla="*/ 0 w 480319"/>
              <a:gd name="connsiteY0" fmla="*/ 87414 h 174827"/>
              <a:gd name="connsiteX1" fmla="*/ 240160 w 480319"/>
              <a:gd name="connsiteY1" fmla="*/ 0 h 174827"/>
              <a:gd name="connsiteX2" fmla="*/ 480319 w 480319"/>
              <a:gd name="connsiteY2" fmla="*/ 87414 h 174827"/>
              <a:gd name="connsiteX3" fmla="*/ 240160 w 480319"/>
              <a:gd name="connsiteY3" fmla="*/ 174827 h 174827"/>
            </a:gdLst>
            <a:ahLst/>
            <a:cxnLst>
              <a:cxn ang="0">
                <a:pos x="connsiteX0" y="connsiteY0"/>
              </a:cxn>
              <a:cxn ang="0">
                <a:pos x="connsiteX1" y="connsiteY1"/>
              </a:cxn>
              <a:cxn ang="0">
                <a:pos x="connsiteX2" y="connsiteY2"/>
              </a:cxn>
              <a:cxn ang="0">
                <a:pos x="connsiteX3" y="connsiteY3"/>
              </a:cxn>
            </a:cxnLst>
            <a:rect l="l" t="t" r="r" b="b"/>
            <a:pathLst>
              <a:path w="480319" h="174827" stroke="0">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 w="480319" h="174827" fill="none">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sub_Name</a:t>
            </a:r>
          </a:p>
        </p:txBody>
      </p:sp>
      <p:sp>
        <p:nvSpPr>
          <p:cNvPr id="210" name="Start"/>
          <p:cNvSpPr/>
          <p:nvPr/>
        </p:nvSpPr>
        <p:spPr>
          <a:xfrm>
            <a:off x="5043550" y="330957"/>
            <a:ext cx="480319" cy="174827"/>
          </a:xfrm>
          <a:custGeom>
            <a:avLst/>
            <a:gdLst>
              <a:gd name="connsiteX0" fmla="*/ 0 w 480319"/>
              <a:gd name="connsiteY0" fmla="*/ 87414 h 174827"/>
              <a:gd name="connsiteX1" fmla="*/ 240160 w 480319"/>
              <a:gd name="connsiteY1" fmla="*/ 0 h 174827"/>
              <a:gd name="connsiteX2" fmla="*/ 480319 w 480319"/>
              <a:gd name="connsiteY2" fmla="*/ 87414 h 174827"/>
              <a:gd name="connsiteX3" fmla="*/ 240160 w 480319"/>
              <a:gd name="connsiteY3" fmla="*/ 174827 h 174827"/>
            </a:gdLst>
            <a:ahLst/>
            <a:cxnLst>
              <a:cxn ang="0">
                <a:pos x="connsiteX0" y="connsiteY0"/>
              </a:cxn>
              <a:cxn ang="0">
                <a:pos x="connsiteX1" y="connsiteY1"/>
              </a:cxn>
              <a:cxn ang="0">
                <a:pos x="connsiteX2" y="connsiteY2"/>
              </a:cxn>
              <a:cxn ang="0">
                <a:pos x="connsiteX3" y="connsiteY3"/>
              </a:cxn>
            </a:cxnLst>
            <a:rect l="l" t="t" r="r" b="b"/>
            <a:pathLst>
              <a:path w="480319" h="174827" stroke="0">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 w="480319" h="174827" fill="none">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sub_ID</a:t>
            </a:r>
          </a:p>
        </p:txBody>
      </p:sp>
      <p:sp>
        <p:nvSpPr>
          <p:cNvPr id="211" name="Start"/>
          <p:cNvSpPr/>
          <p:nvPr/>
        </p:nvSpPr>
        <p:spPr>
          <a:xfrm>
            <a:off x="4493309" y="330957"/>
            <a:ext cx="480319" cy="174827"/>
          </a:xfrm>
          <a:custGeom>
            <a:avLst/>
            <a:gdLst>
              <a:gd name="connsiteX0" fmla="*/ 0 w 480319"/>
              <a:gd name="connsiteY0" fmla="*/ 87414 h 174827"/>
              <a:gd name="connsiteX1" fmla="*/ 240160 w 480319"/>
              <a:gd name="connsiteY1" fmla="*/ 0 h 174827"/>
              <a:gd name="connsiteX2" fmla="*/ 480319 w 480319"/>
              <a:gd name="connsiteY2" fmla="*/ 87414 h 174827"/>
              <a:gd name="connsiteX3" fmla="*/ 240160 w 480319"/>
              <a:gd name="connsiteY3" fmla="*/ 174827 h 174827"/>
            </a:gdLst>
            <a:ahLst/>
            <a:cxnLst>
              <a:cxn ang="0">
                <a:pos x="connsiteX0" y="connsiteY0"/>
              </a:cxn>
              <a:cxn ang="0">
                <a:pos x="connsiteX1" y="connsiteY1"/>
              </a:cxn>
              <a:cxn ang="0">
                <a:pos x="connsiteX2" y="connsiteY2"/>
              </a:cxn>
              <a:cxn ang="0">
                <a:pos x="connsiteX3" y="connsiteY3"/>
              </a:cxn>
            </a:cxnLst>
            <a:rect l="l" t="t" r="r" b="b"/>
            <a:pathLst>
              <a:path w="480319" h="174827" stroke="0">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 w="480319" h="174827" fill="none">
                <a:moveTo>
                  <a:pt x="0" y="87414"/>
                </a:moveTo>
                <a:cubicBezTo>
                  <a:pt x="0" y="39136"/>
                  <a:pt x="107523" y="0"/>
                  <a:pt x="240160" y="0"/>
                </a:cubicBezTo>
                <a:cubicBezTo>
                  <a:pt x="372796" y="0"/>
                  <a:pt x="480319" y="39136"/>
                  <a:pt x="480319" y="87414"/>
                </a:cubicBezTo>
                <a:cubicBezTo>
                  <a:pt x="480319" y="135691"/>
                  <a:pt x="372796" y="174827"/>
                  <a:pt x="240160" y="174827"/>
                </a:cubicBezTo>
                <a:cubicBezTo>
                  <a:pt x="107523" y="174827"/>
                  <a:pt x="0" y="135691"/>
                  <a:pt x="0" y="87414"/>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sub_Schedule</a:t>
            </a:r>
          </a:p>
        </p:txBody>
      </p:sp>
      <p:sp>
        <p:nvSpPr>
          <p:cNvPr id="212" name="Start"/>
          <p:cNvSpPr/>
          <p:nvPr/>
        </p:nvSpPr>
        <p:spPr>
          <a:xfrm>
            <a:off x="6694362" y="330957"/>
            <a:ext cx="617206" cy="174827"/>
          </a:xfrm>
          <a:custGeom>
            <a:avLst/>
            <a:gdLst>
              <a:gd name="connsiteX0" fmla="*/ 0 w 617206"/>
              <a:gd name="connsiteY0" fmla="*/ 87414 h 174827"/>
              <a:gd name="connsiteX1" fmla="*/ 308603 w 617206"/>
              <a:gd name="connsiteY1" fmla="*/ 0 h 174827"/>
              <a:gd name="connsiteX2" fmla="*/ 617206 w 617206"/>
              <a:gd name="connsiteY2" fmla="*/ 87414 h 174827"/>
              <a:gd name="connsiteX3" fmla="*/ 308603 w 617206"/>
              <a:gd name="connsiteY3" fmla="*/ 174827 h 174827"/>
            </a:gdLst>
            <a:ahLst/>
            <a:cxnLst>
              <a:cxn ang="0">
                <a:pos x="connsiteX0" y="connsiteY0"/>
              </a:cxn>
              <a:cxn ang="0">
                <a:pos x="connsiteX1" y="connsiteY1"/>
              </a:cxn>
              <a:cxn ang="0">
                <a:pos x="connsiteX2" y="connsiteY2"/>
              </a:cxn>
              <a:cxn ang="0">
                <a:pos x="connsiteX3" y="connsiteY3"/>
              </a:cxn>
            </a:cxnLst>
            <a:rect l="l" t="t" r="r" b="b"/>
            <a:pathLst>
              <a:path w="617206" h="174827" stroke="0">
                <a:moveTo>
                  <a:pt x="0" y="87414"/>
                </a:moveTo>
                <a:cubicBezTo>
                  <a:pt x="0" y="39136"/>
                  <a:pt x="138167" y="0"/>
                  <a:pt x="308603" y="0"/>
                </a:cubicBezTo>
                <a:cubicBezTo>
                  <a:pt x="479040" y="0"/>
                  <a:pt x="617206" y="39136"/>
                  <a:pt x="617206" y="87414"/>
                </a:cubicBezTo>
                <a:cubicBezTo>
                  <a:pt x="617206" y="135691"/>
                  <a:pt x="479040" y="174827"/>
                  <a:pt x="308603" y="174827"/>
                </a:cubicBezTo>
                <a:cubicBezTo>
                  <a:pt x="138167" y="174827"/>
                  <a:pt x="0" y="135691"/>
                  <a:pt x="0" y="87414"/>
                </a:cubicBezTo>
                <a:close/>
              </a:path>
              <a:path w="617206" h="174827" fill="none">
                <a:moveTo>
                  <a:pt x="0" y="87414"/>
                </a:moveTo>
                <a:cubicBezTo>
                  <a:pt x="0" y="39136"/>
                  <a:pt x="138167" y="0"/>
                  <a:pt x="308603" y="0"/>
                </a:cubicBezTo>
                <a:cubicBezTo>
                  <a:pt x="479040" y="0"/>
                  <a:pt x="617206" y="39136"/>
                  <a:pt x="617206" y="87414"/>
                </a:cubicBezTo>
                <a:cubicBezTo>
                  <a:pt x="617206" y="135691"/>
                  <a:pt x="479040" y="174827"/>
                  <a:pt x="308603" y="174827"/>
                </a:cubicBezTo>
                <a:cubicBezTo>
                  <a:pt x="138167" y="174827"/>
                  <a:pt x="0" y="135691"/>
                  <a:pt x="0" y="87414"/>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441" dirty="0">
                <a:solidFill>
                  <a:srgbClr val="191919"/>
                </a:solidFill>
                <a:latin typeface="Arial"/>
                <a:ea typeface="Arial"/>
                <a:cs typeface="Arial"/>
              </a:rPr>
              <a:t>sub_AttendanceRatio</a:t>
            </a:r>
          </a:p>
        </p:txBody>
      </p:sp>
      <p:sp>
        <p:nvSpPr>
          <p:cNvPr id="225" name="Process"/>
          <p:cNvSpPr/>
          <p:nvPr/>
        </p:nvSpPr>
        <p:spPr>
          <a:xfrm>
            <a:off x="5145771" y="2120873"/>
            <a:ext cx="391204" cy="242976"/>
          </a:xfrm>
          <a:custGeom>
            <a:avLst/>
            <a:gdLst>
              <a:gd name="connsiteX0" fmla="*/ 0 w 391204"/>
              <a:gd name="connsiteY0" fmla="*/ 121488 h 242976"/>
              <a:gd name="connsiteX1" fmla="*/ 195602 w 391204"/>
              <a:gd name="connsiteY1" fmla="*/ 0 h 242976"/>
              <a:gd name="connsiteX2" fmla="*/ 391204 w 391204"/>
              <a:gd name="connsiteY2" fmla="*/ 121488 h 242976"/>
              <a:gd name="connsiteX3" fmla="*/ 195602 w 391204"/>
              <a:gd name="connsiteY3" fmla="*/ 242976 h 242976"/>
            </a:gdLst>
            <a:ahLst/>
            <a:cxnLst>
              <a:cxn ang="0">
                <a:pos x="connsiteX0" y="connsiteY0"/>
              </a:cxn>
              <a:cxn ang="0">
                <a:pos x="connsiteX1" y="connsiteY1"/>
              </a:cxn>
              <a:cxn ang="0">
                <a:pos x="connsiteX2" y="connsiteY2"/>
              </a:cxn>
              <a:cxn ang="0">
                <a:pos x="connsiteX3" y="connsiteY3"/>
              </a:cxn>
            </a:cxnLst>
            <a:rect l="l" t="t" r="r" b="b"/>
            <a:pathLst>
              <a:path w="391204" h="242976" stroke="0">
                <a:moveTo>
                  <a:pt x="391204" y="242976"/>
                </a:moveTo>
                <a:lnTo>
                  <a:pt x="391204" y="0"/>
                </a:lnTo>
                <a:lnTo>
                  <a:pt x="0" y="0"/>
                </a:lnTo>
                <a:lnTo>
                  <a:pt x="0" y="242976"/>
                </a:lnTo>
                <a:lnTo>
                  <a:pt x="391204" y="242976"/>
                </a:lnTo>
                <a:close/>
              </a:path>
              <a:path w="391204" h="242976" fill="none">
                <a:moveTo>
                  <a:pt x="391204" y="242976"/>
                </a:moveTo>
                <a:lnTo>
                  <a:pt x="391204" y="0"/>
                </a:lnTo>
                <a:lnTo>
                  <a:pt x="0" y="0"/>
                </a:lnTo>
                <a:lnTo>
                  <a:pt x="0" y="242976"/>
                </a:lnTo>
                <a:lnTo>
                  <a:pt x="391204" y="242976"/>
                </a:lnTo>
                <a:close/>
              </a:path>
            </a:pathLst>
          </a:custGeom>
          <a:solidFill>
            <a:srgbClr val="63A3E7"/>
          </a:solidFill>
          <a:ln w="4200" cap="flat">
            <a:solidFill>
              <a:srgbClr val="4F83BC"/>
            </a:solidFill>
            <a:miter/>
          </a:ln>
        </p:spPr>
        <p:txBody>
          <a:bodyPr wrap="square" lIns="38100" tIns="38100" rIns="38100" bIns="38100" rtlCol="0" anchor="ctr"/>
          <a:lstStyle/>
          <a:p>
            <a:pPr algn="ctr"/>
            <a:r>
              <a:rPr lang="zh-CN" altLang="en-US" sz="756" dirty="0">
                <a:solidFill>
                  <a:srgbClr val="191919"/>
                </a:solidFill>
                <a:latin typeface="Arial"/>
                <a:ea typeface="Arial"/>
                <a:cs typeface="Arial"/>
              </a:rPr>
              <a:t>Place</a:t>
            </a:r>
          </a:p>
        </p:txBody>
      </p:sp>
      <p:sp>
        <p:nvSpPr>
          <p:cNvPr id="227" name="Start"/>
          <p:cNvSpPr/>
          <p:nvPr/>
        </p:nvSpPr>
        <p:spPr>
          <a:xfrm>
            <a:off x="5792385" y="1860287"/>
            <a:ext cx="354032" cy="213727"/>
          </a:xfrm>
          <a:custGeom>
            <a:avLst/>
            <a:gdLst>
              <a:gd name="connsiteX0" fmla="*/ 0 w 354032"/>
              <a:gd name="connsiteY0" fmla="*/ 106863 h 213727"/>
              <a:gd name="connsiteX1" fmla="*/ 177016 w 354032"/>
              <a:gd name="connsiteY1" fmla="*/ 0 h 213727"/>
              <a:gd name="connsiteX2" fmla="*/ 354032 w 354032"/>
              <a:gd name="connsiteY2" fmla="*/ 106863 h 213727"/>
              <a:gd name="connsiteX3" fmla="*/ 177016 w 354032"/>
              <a:gd name="connsiteY3" fmla="*/ 213727 h 213727"/>
            </a:gdLst>
            <a:ahLst/>
            <a:cxnLst>
              <a:cxn ang="0">
                <a:pos x="connsiteX0" y="connsiteY0"/>
              </a:cxn>
              <a:cxn ang="0">
                <a:pos x="connsiteX1" y="connsiteY1"/>
              </a:cxn>
              <a:cxn ang="0">
                <a:pos x="connsiteX2" y="connsiteY2"/>
              </a:cxn>
              <a:cxn ang="0">
                <a:pos x="connsiteX3" y="connsiteY3"/>
              </a:cxn>
            </a:cxnLst>
            <a:rect l="l" t="t" r="r" b="b"/>
            <a:pathLst>
              <a:path w="354032" h="213727" stroke="0">
                <a:moveTo>
                  <a:pt x="0" y="106863"/>
                </a:moveTo>
                <a:cubicBezTo>
                  <a:pt x="0" y="47844"/>
                  <a:pt x="79253" y="0"/>
                  <a:pt x="177016" y="0"/>
                </a:cubicBezTo>
                <a:cubicBezTo>
                  <a:pt x="274779" y="0"/>
                  <a:pt x="354032" y="47844"/>
                  <a:pt x="354032" y="106863"/>
                </a:cubicBezTo>
                <a:cubicBezTo>
                  <a:pt x="354032" y="165882"/>
                  <a:pt x="274779" y="213727"/>
                  <a:pt x="177016" y="213727"/>
                </a:cubicBezTo>
                <a:cubicBezTo>
                  <a:pt x="79253" y="213727"/>
                  <a:pt x="0" y="165882"/>
                  <a:pt x="0" y="106863"/>
                </a:cubicBezTo>
                <a:close/>
              </a:path>
              <a:path w="354032" h="213727" fill="none">
                <a:moveTo>
                  <a:pt x="0" y="106863"/>
                </a:moveTo>
                <a:cubicBezTo>
                  <a:pt x="0" y="47844"/>
                  <a:pt x="79253" y="0"/>
                  <a:pt x="177016" y="0"/>
                </a:cubicBezTo>
                <a:cubicBezTo>
                  <a:pt x="274779" y="0"/>
                  <a:pt x="354032" y="47844"/>
                  <a:pt x="354032" y="106863"/>
                </a:cubicBezTo>
                <a:cubicBezTo>
                  <a:pt x="354032" y="165882"/>
                  <a:pt x="274779" y="213727"/>
                  <a:pt x="177016" y="213727"/>
                </a:cubicBezTo>
                <a:cubicBezTo>
                  <a:pt x="79253" y="213727"/>
                  <a:pt x="0" y="165882"/>
                  <a:pt x="0" y="106863"/>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88" dirty="0">
                <a:solidFill>
                  <a:srgbClr val="191919"/>
                </a:solidFill>
                <a:latin typeface="Arial"/>
                <a:ea typeface="Arial"/>
                <a:cs typeface="Arial"/>
              </a:rPr>
              <a:t>p_ID</a:t>
            </a:r>
          </a:p>
        </p:txBody>
      </p:sp>
      <p:sp>
        <p:nvSpPr>
          <p:cNvPr id="232" name="Start"/>
          <p:cNvSpPr/>
          <p:nvPr/>
        </p:nvSpPr>
        <p:spPr>
          <a:xfrm>
            <a:off x="5792385" y="2234388"/>
            <a:ext cx="391204" cy="236167"/>
          </a:xfrm>
          <a:custGeom>
            <a:avLst/>
            <a:gdLst>
              <a:gd name="connsiteX0" fmla="*/ 0 w 391204"/>
              <a:gd name="connsiteY0" fmla="*/ 118084 h 236167"/>
              <a:gd name="connsiteX1" fmla="*/ 195602 w 391204"/>
              <a:gd name="connsiteY1" fmla="*/ 0 h 236167"/>
              <a:gd name="connsiteX2" fmla="*/ 391204 w 391204"/>
              <a:gd name="connsiteY2" fmla="*/ 118084 h 236167"/>
              <a:gd name="connsiteX3" fmla="*/ 195602 w 391204"/>
              <a:gd name="connsiteY3" fmla="*/ 236167 h 236167"/>
            </a:gdLst>
            <a:ahLst/>
            <a:cxnLst>
              <a:cxn ang="0">
                <a:pos x="connsiteX0" y="connsiteY0"/>
              </a:cxn>
              <a:cxn ang="0">
                <a:pos x="connsiteX1" y="connsiteY1"/>
              </a:cxn>
              <a:cxn ang="0">
                <a:pos x="connsiteX2" y="connsiteY2"/>
              </a:cxn>
              <a:cxn ang="0">
                <a:pos x="connsiteX3" y="connsiteY3"/>
              </a:cxn>
            </a:cxnLst>
            <a:rect l="l" t="t" r="r" b="b"/>
            <a:pathLst>
              <a:path w="391204" h="236167" stroke="0">
                <a:moveTo>
                  <a:pt x="0" y="118084"/>
                </a:moveTo>
                <a:cubicBezTo>
                  <a:pt x="0" y="52868"/>
                  <a:pt x="87574" y="0"/>
                  <a:pt x="195602" y="0"/>
                </a:cubicBezTo>
                <a:cubicBezTo>
                  <a:pt x="303630" y="0"/>
                  <a:pt x="391204" y="52868"/>
                  <a:pt x="391204" y="118084"/>
                </a:cubicBezTo>
                <a:cubicBezTo>
                  <a:pt x="391204" y="183300"/>
                  <a:pt x="303630" y="236167"/>
                  <a:pt x="195602" y="236167"/>
                </a:cubicBezTo>
                <a:cubicBezTo>
                  <a:pt x="87574" y="236167"/>
                  <a:pt x="0" y="183300"/>
                  <a:pt x="0" y="118084"/>
                </a:cubicBezTo>
                <a:close/>
              </a:path>
              <a:path w="391204" h="236167" fill="none">
                <a:moveTo>
                  <a:pt x="0" y="118084"/>
                </a:moveTo>
                <a:cubicBezTo>
                  <a:pt x="0" y="52868"/>
                  <a:pt x="87574" y="0"/>
                  <a:pt x="195602" y="0"/>
                </a:cubicBezTo>
                <a:cubicBezTo>
                  <a:pt x="303630" y="0"/>
                  <a:pt x="391204" y="52868"/>
                  <a:pt x="391204" y="118084"/>
                </a:cubicBezTo>
                <a:cubicBezTo>
                  <a:pt x="391204" y="183300"/>
                  <a:pt x="303630" y="236167"/>
                  <a:pt x="195602" y="236167"/>
                </a:cubicBezTo>
                <a:cubicBezTo>
                  <a:pt x="87574" y="236167"/>
                  <a:pt x="0" y="183300"/>
                  <a:pt x="0" y="118084"/>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88" dirty="0">
                <a:solidFill>
                  <a:srgbClr val="191919"/>
                </a:solidFill>
                <a:latin typeface="Arial"/>
                <a:ea typeface="Arial"/>
                <a:cs typeface="Arial"/>
              </a:rPr>
              <a:t>p_Name</a:t>
            </a:r>
          </a:p>
        </p:txBody>
      </p:sp>
      <p:sp>
        <p:nvSpPr>
          <p:cNvPr id="240" name="Process"/>
          <p:cNvSpPr/>
          <p:nvPr/>
        </p:nvSpPr>
        <p:spPr>
          <a:xfrm>
            <a:off x="6688562" y="4708149"/>
            <a:ext cx="391744" cy="243311"/>
          </a:xfrm>
          <a:custGeom>
            <a:avLst/>
            <a:gdLst>
              <a:gd name="connsiteX0" fmla="*/ 0 w 391744"/>
              <a:gd name="connsiteY0" fmla="*/ 121656 h 243311"/>
              <a:gd name="connsiteX1" fmla="*/ 195872 w 391744"/>
              <a:gd name="connsiteY1" fmla="*/ 0 h 243311"/>
              <a:gd name="connsiteX2" fmla="*/ 391744 w 391744"/>
              <a:gd name="connsiteY2" fmla="*/ 121656 h 243311"/>
              <a:gd name="connsiteX3" fmla="*/ 195872 w 391744"/>
              <a:gd name="connsiteY3" fmla="*/ 243311 h 243311"/>
            </a:gdLst>
            <a:ahLst/>
            <a:cxnLst>
              <a:cxn ang="0">
                <a:pos x="connsiteX0" y="connsiteY0"/>
              </a:cxn>
              <a:cxn ang="0">
                <a:pos x="connsiteX1" y="connsiteY1"/>
              </a:cxn>
              <a:cxn ang="0">
                <a:pos x="connsiteX2" y="connsiteY2"/>
              </a:cxn>
              <a:cxn ang="0">
                <a:pos x="connsiteX3" y="connsiteY3"/>
              </a:cxn>
            </a:cxnLst>
            <a:rect l="l" t="t" r="r" b="b"/>
            <a:pathLst>
              <a:path w="391744" h="243311" stroke="0">
                <a:moveTo>
                  <a:pt x="391744" y="243311"/>
                </a:moveTo>
                <a:lnTo>
                  <a:pt x="391744" y="0"/>
                </a:lnTo>
                <a:lnTo>
                  <a:pt x="0" y="0"/>
                </a:lnTo>
                <a:lnTo>
                  <a:pt x="0" y="243311"/>
                </a:lnTo>
                <a:lnTo>
                  <a:pt x="391744" y="243311"/>
                </a:lnTo>
                <a:close/>
              </a:path>
              <a:path w="391744" h="243311" fill="none">
                <a:moveTo>
                  <a:pt x="391744" y="243311"/>
                </a:moveTo>
                <a:lnTo>
                  <a:pt x="391744" y="0"/>
                </a:lnTo>
                <a:lnTo>
                  <a:pt x="0" y="0"/>
                </a:lnTo>
                <a:lnTo>
                  <a:pt x="0" y="243311"/>
                </a:lnTo>
                <a:lnTo>
                  <a:pt x="391744" y="243311"/>
                </a:lnTo>
                <a:close/>
              </a:path>
            </a:pathLst>
          </a:custGeom>
          <a:solidFill>
            <a:srgbClr val="63A3E7"/>
          </a:solidFill>
          <a:ln w="4200" cap="flat">
            <a:solidFill>
              <a:srgbClr val="4F83BC"/>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AttendanceRecord</a:t>
            </a:r>
          </a:p>
        </p:txBody>
      </p:sp>
      <p:sp>
        <p:nvSpPr>
          <p:cNvPr id="241" name="Start"/>
          <p:cNvSpPr/>
          <p:nvPr/>
        </p:nvSpPr>
        <p:spPr>
          <a:xfrm>
            <a:off x="6444276" y="5199252"/>
            <a:ext cx="243782" cy="119903"/>
          </a:xfrm>
          <a:custGeom>
            <a:avLst/>
            <a:gdLst>
              <a:gd name="connsiteX0" fmla="*/ 0 w 243782"/>
              <a:gd name="connsiteY0" fmla="*/ 59952 h 119903"/>
              <a:gd name="connsiteX1" fmla="*/ 121891 w 243782"/>
              <a:gd name="connsiteY1" fmla="*/ 0 h 119903"/>
              <a:gd name="connsiteX2" fmla="*/ 243782 w 243782"/>
              <a:gd name="connsiteY2" fmla="*/ 59952 h 119903"/>
              <a:gd name="connsiteX3" fmla="*/ 121891 w 243782"/>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243782" h="119903" stroke="0">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 w="243782" h="119903" fill="none">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att_date</a:t>
            </a:r>
          </a:p>
        </p:txBody>
      </p:sp>
      <p:sp>
        <p:nvSpPr>
          <p:cNvPr id="242" name="Start"/>
          <p:cNvSpPr/>
          <p:nvPr/>
        </p:nvSpPr>
        <p:spPr>
          <a:xfrm>
            <a:off x="6136223" y="5199252"/>
            <a:ext cx="243782" cy="119903"/>
          </a:xfrm>
          <a:custGeom>
            <a:avLst/>
            <a:gdLst>
              <a:gd name="connsiteX0" fmla="*/ 0 w 243782"/>
              <a:gd name="connsiteY0" fmla="*/ 59952 h 119903"/>
              <a:gd name="connsiteX1" fmla="*/ 121891 w 243782"/>
              <a:gd name="connsiteY1" fmla="*/ 0 h 119903"/>
              <a:gd name="connsiteX2" fmla="*/ 243782 w 243782"/>
              <a:gd name="connsiteY2" fmla="*/ 59952 h 119903"/>
              <a:gd name="connsiteX3" fmla="*/ 121891 w 243782"/>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243782" h="119903" stroke="0">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 w="243782" h="119903" fill="none">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s_ID</a:t>
            </a:r>
          </a:p>
        </p:txBody>
      </p:sp>
      <p:sp>
        <p:nvSpPr>
          <p:cNvPr id="243" name="Start"/>
          <p:cNvSpPr/>
          <p:nvPr/>
        </p:nvSpPr>
        <p:spPr>
          <a:xfrm>
            <a:off x="6752330" y="5199252"/>
            <a:ext cx="243782" cy="119903"/>
          </a:xfrm>
          <a:custGeom>
            <a:avLst/>
            <a:gdLst>
              <a:gd name="connsiteX0" fmla="*/ 0 w 243782"/>
              <a:gd name="connsiteY0" fmla="*/ 59952 h 119903"/>
              <a:gd name="connsiteX1" fmla="*/ 121891 w 243782"/>
              <a:gd name="connsiteY1" fmla="*/ 0 h 119903"/>
              <a:gd name="connsiteX2" fmla="*/ 243782 w 243782"/>
              <a:gd name="connsiteY2" fmla="*/ 59952 h 119903"/>
              <a:gd name="connsiteX3" fmla="*/ 121891 w 243782"/>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243782" h="119903" stroke="0">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 w="243782" h="119903" fill="none">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att_status</a:t>
            </a:r>
          </a:p>
        </p:txBody>
      </p:sp>
      <p:sp>
        <p:nvSpPr>
          <p:cNvPr id="244" name="Start"/>
          <p:cNvSpPr/>
          <p:nvPr/>
        </p:nvSpPr>
        <p:spPr>
          <a:xfrm>
            <a:off x="5828169" y="5199252"/>
            <a:ext cx="243782" cy="119903"/>
          </a:xfrm>
          <a:custGeom>
            <a:avLst/>
            <a:gdLst>
              <a:gd name="connsiteX0" fmla="*/ 0 w 243782"/>
              <a:gd name="connsiteY0" fmla="*/ 59952 h 119903"/>
              <a:gd name="connsiteX1" fmla="*/ 121891 w 243782"/>
              <a:gd name="connsiteY1" fmla="*/ 0 h 119903"/>
              <a:gd name="connsiteX2" fmla="*/ 243782 w 243782"/>
              <a:gd name="connsiteY2" fmla="*/ 59952 h 119903"/>
              <a:gd name="connsiteX3" fmla="*/ 121891 w 243782"/>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243782" h="119903" stroke="0">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 w="243782" h="119903" fill="none">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attend_ID</a:t>
            </a:r>
          </a:p>
        </p:txBody>
      </p:sp>
      <p:sp>
        <p:nvSpPr>
          <p:cNvPr id="246" name="Start"/>
          <p:cNvSpPr/>
          <p:nvPr/>
        </p:nvSpPr>
        <p:spPr>
          <a:xfrm>
            <a:off x="7060383" y="5199252"/>
            <a:ext cx="243782" cy="119903"/>
          </a:xfrm>
          <a:custGeom>
            <a:avLst/>
            <a:gdLst>
              <a:gd name="connsiteX0" fmla="*/ 0 w 243782"/>
              <a:gd name="connsiteY0" fmla="*/ 59952 h 119903"/>
              <a:gd name="connsiteX1" fmla="*/ 121891 w 243782"/>
              <a:gd name="connsiteY1" fmla="*/ 0 h 119903"/>
              <a:gd name="connsiteX2" fmla="*/ 243782 w 243782"/>
              <a:gd name="connsiteY2" fmla="*/ 59952 h 119903"/>
              <a:gd name="connsiteX3" fmla="*/ 121891 w 243782"/>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243782" h="119903" stroke="0">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 w="243782" h="119903" fill="none">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i_ID</a:t>
            </a:r>
          </a:p>
        </p:txBody>
      </p:sp>
      <p:sp>
        <p:nvSpPr>
          <p:cNvPr id="247" name="Start"/>
          <p:cNvSpPr/>
          <p:nvPr/>
        </p:nvSpPr>
        <p:spPr>
          <a:xfrm>
            <a:off x="7368437" y="5199252"/>
            <a:ext cx="243782" cy="119903"/>
          </a:xfrm>
          <a:custGeom>
            <a:avLst/>
            <a:gdLst>
              <a:gd name="connsiteX0" fmla="*/ 0 w 243782"/>
              <a:gd name="connsiteY0" fmla="*/ 59952 h 119903"/>
              <a:gd name="connsiteX1" fmla="*/ 121891 w 243782"/>
              <a:gd name="connsiteY1" fmla="*/ 0 h 119903"/>
              <a:gd name="connsiteX2" fmla="*/ 243782 w 243782"/>
              <a:gd name="connsiteY2" fmla="*/ 59952 h 119903"/>
              <a:gd name="connsiteX3" fmla="*/ 121891 w 243782"/>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243782" h="119903" stroke="0">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 w="243782" h="119903" fill="none">
                <a:moveTo>
                  <a:pt x="0" y="59952"/>
                </a:moveTo>
                <a:cubicBezTo>
                  <a:pt x="0" y="26841"/>
                  <a:pt x="54573" y="0"/>
                  <a:pt x="121891" y="0"/>
                </a:cubicBezTo>
                <a:cubicBezTo>
                  <a:pt x="189210" y="0"/>
                  <a:pt x="243782" y="26841"/>
                  <a:pt x="243782" y="59952"/>
                </a:cubicBezTo>
                <a:cubicBezTo>
                  <a:pt x="243782" y="93062"/>
                  <a:pt x="189210" y="119903"/>
                  <a:pt x="121891" y="119903"/>
                </a:cubicBezTo>
                <a:cubicBezTo>
                  <a:pt x="54573"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sub_ID</a:t>
            </a:r>
          </a:p>
        </p:txBody>
      </p:sp>
      <p:sp>
        <p:nvSpPr>
          <p:cNvPr id="257" name="Process"/>
          <p:cNvSpPr/>
          <p:nvPr/>
        </p:nvSpPr>
        <p:spPr>
          <a:xfrm>
            <a:off x="4958825" y="4650933"/>
            <a:ext cx="557117" cy="346024"/>
          </a:xfrm>
          <a:custGeom>
            <a:avLst/>
            <a:gdLst>
              <a:gd name="connsiteX0" fmla="*/ 0 w 557117"/>
              <a:gd name="connsiteY0" fmla="*/ 173012 h 346024"/>
              <a:gd name="connsiteX1" fmla="*/ 278558 w 557117"/>
              <a:gd name="connsiteY1" fmla="*/ 0 h 346024"/>
              <a:gd name="connsiteX2" fmla="*/ 557117 w 557117"/>
              <a:gd name="connsiteY2" fmla="*/ 173012 h 346024"/>
              <a:gd name="connsiteX3" fmla="*/ 278558 w 557117"/>
              <a:gd name="connsiteY3" fmla="*/ 346024 h 346024"/>
            </a:gdLst>
            <a:ahLst/>
            <a:cxnLst>
              <a:cxn ang="0">
                <a:pos x="connsiteX0" y="connsiteY0"/>
              </a:cxn>
              <a:cxn ang="0">
                <a:pos x="connsiteX1" y="connsiteY1"/>
              </a:cxn>
              <a:cxn ang="0">
                <a:pos x="connsiteX2" y="connsiteY2"/>
              </a:cxn>
              <a:cxn ang="0">
                <a:pos x="connsiteX3" y="connsiteY3"/>
              </a:cxn>
            </a:cxnLst>
            <a:rect l="l" t="t" r="r" b="b"/>
            <a:pathLst>
              <a:path w="557117" h="346024" stroke="0">
                <a:moveTo>
                  <a:pt x="557117" y="346024"/>
                </a:moveTo>
                <a:lnTo>
                  <a:pt x="557117" y="0"/>
                </a:lnTo>
                <a:lnTo>
                  <a:pt x="0" y="0"/>
                </a:lnTo>
                <a:lnTo>
                  <a:pt x="0" y="346024"/>
                </a:lnTo>
                <a:lnTo>
                  <a:pt x="557117" y="346024"/>
                </a:lnTo>
                <a:close/>
              </a:path>
              <a:path w="557117" h="346024" fill="none">
                <a:moveTo>
                  <a:pt x="557117" y="346024"/>
                </a:moveTo>
                <a:lnTo>
                  <a:pt x="557117" y="0"/>
                </a:lnTo>
                <a:lnTo>
                  <a:pt x="0" y="0"/>
                </a:lnTo>
                <a:lnTo>
                  <a:pt x="0" y="346024"/>
                </a:lnTo>
                <a:lnTo>
                  <a:pt x="557117" y="346024"/>
                </a:lnTo>
                <a:close/>
              </a:path>
            </a:pathLst>
          </a:custGeom>
          <a:solidFill>
            <a:srgbClr val="63A3E7"/>
          </a:solidFill>
          <a:ln w="4200" cap="flat">
            <a:solidFill>
              <a:srgbClr val="4F83BC"/>
            </a:solidFill>
            <a:miter/>
          </a:ln>
        </p:spPr>
        <p:txBody>
          <a:bodyPr wrap="square" lIns="38100" tIns="38100" rIns="38100" bIns="38100" rtlCol="0" anchor="ctr"/>
          <a:lstStyle/>
          <a:p>
            <a:pPr algn="ctr"/>
            <a:r>
              <a:rPr lang="zh-CN" altLang="en-US" sz="588" dirty="0">
                <a:solidFill>
                  <a:srgbClr val="191919"/>
                </a:solidFill>
                <a:latin typeface="Arial"/>
                <a:ea typeface="Arial"/>
                <a:cs typeface="Arial"/>
              </a:rPr>
              <a:t>UserAccount</a:t>
            </a:r>
          </a:p>
        </p:txBody>
      </p:sp>
      <p:sp>
        <p:nvSpPr>
          <p:cNvPr id="258" name="Start"/>
          <p:cNvSpPr/>
          <p:nvPr/>
        </p:nvSpPr>
        <p:spPr>
          <a:xfrm>
            <a:off x="4279955" y="5048406"/>
            <a:ext cx="421524" cy="132090"/>
          </a:xfrm>
          <a:custGeom>
            <a:avLst/>
            <a:gdLst>
              <a:gd name="connsiteX0" fmla="*/ 0 w 421524"/>
              <a:gd name="connsiteY0" fmla="*/ 66045 h 132090"/>
              <a:gd name="connsiteX1" fmla="*/ 210762 w 421524"/>
              <a:gd name="connsiteY1" fmla="*/ 0 h 132090"/>
              <a:gd name="connsiteX2" fmla="*/ 421524 w 421524"/>
              <a:gd name="connsiteY2" fmla="*/ 66045 h 132090"/>
              <a:gd name="connsiteX3" fmla="*/ 210762 w 421524"/>
              <a:gd name="connsiteY3" fmla="*/ 132090 h 132090"/>
            </a:gdLst>
            <a:ahLst/>
            <a:cxnLst>
              <a:cxn ang="0">
                <a:pos x="connsiteX0" y="connsiteY0"/>
              </a:cxn>
              <a:cxn ang="0">
                <a:pos x="connsiteX1" y="connsiteY1"/>
              </a:cxn>
              <a:cxn ang="0">
                <a:pos x="connsiteX2" y="connsiteY2"/>
              </a:cxn>
              <a:cxn ang="0">
                <a:pos x="connsiteX3" y="connsiteY3"/>
              </a:cxn>
            </a:cxnLst>
            <a:rect l="l" t="t" r="r" b="b"/>
            <a:pathLst>
              <a:path w="421524" h="132090" stroke="0">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 w="421524" h="132090" fill="none">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user_Status</a:t>
            </a:r>
          </a:p>
        </p:txBody>
      </p:sp>
      <p:sp>
        <p:nvSpPr>
          <p:cNvPr id="259" name="Start"/>
          <p:cNvSpPr/>
          <p:nvPr/>
        </p:nvSpPr>
        <p:spPr>
          <a:xfrm>
            <a:off x="4281155" y="4537967"/>
            <a:ext cx="421524" cy="132090"/>
          </a:xfrm>
          <a:custGeom>
            <a:avLst/>
            <a:gdLst>
              <a:gd name="connsiteX0" fmla="*/ 0 w 421524"/>
              <a:gd name="connsiteY0" fmla="*/ 66045 h 132090"/>
              <a:gd name="connsiteX1" fmla="*/ 210762 w 421524"/>
              <a:gd name="connsiteY1" fmla="*/ 0 h 132090"/>
              <a:gd name="connsiteX2" fmla="*/ 421524 w 421524"/>
              <a:gd name="connsiteY2" fmla="*/ 66045 h 132090"/>
              <a:gd name="connsiteX3" fmla="*/ 210762 w 421524"/>
              <a:gd name="connsiteY3" fmla="*/ 132090 h 132090"/>
            </a:gdLst>
            <a:ahLst/>
            <a:cxnLst>
              <a:cxn ang="0">
                <a:pos x="connsiteX0" y="connsiteY0"/>
              </a:cxn>
              <a:cxn ang="0">
                <a:pos x="connsiteX1" y="connsiteY1"/>
              </a:cxn>
              <a:cxn ang="0">
                <a:pos x="connsiteX2" y="connsiteY2"/>
              </a:cxn>
              <a:cxn ang="0">
                <a:pos x="connsiteX3" y="connsiteY3"/>
              </a:cxn>
            </a:cxnLst>
            <a:rect l="l" t="t" r="r" b="b"/>
            <a:pathLst>
              <a:path w="421524" h="132090" stroke="0">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 w="421524" h="132090" fill="none">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user_identifier</a:t>
            </a:r>
          </a:p>
        </p:txBody>
      </p:sp>
      <p:sp>
        <p:nvSpPr>
          <p:cNvPr id="260" name="Start"/>
          <p:cNvSpPr/>
          <p:nvPr/>
        </p:nvSpPr>
        <p:spPr>
          <a:xfrm>
            <a:off x="4279955" y="4704290"/>
            <a:ext cx="421524" cy="132090"/>
          </a:xfrm>
          <a:custGeom>
            <a:avLst/>
            <a:gdLst>
              <a:gd name="connsiteX0" fmla="*/ 0 w 421524"/>
              <a:gd name="connsiteY0" fmla="*/ 66045 h 132090"/>
              <a:gd name="connsiteX1" fmla="*/ 210762 w 421524"/>
              <a:gd name="connsiteY1" fmla="*/ 0 h 132090"/>
              <a:gd name="connsiteX2" fmla="*/ 421524 w 421524"/>
              <a:gd name="connsiteY2" fmla="*/ 66045 h 132090"/>
              <a:gd name="connsiteX3" fmla="*/ 210762 w 421524"/>
              <a:gd name="connsiteY3" fmla="*/ 132090 h 132090"/>
            </a:gdLst>
            <a:ahLst/>
            <a:cxnLst>
              <a:cxn ang="0">
                <a:pos x="connsiteX0" y="connsiteY0"/>
              </a:cxn>
              <a:cxn ang="0">
                <a:pos x="connsiteX1" y="connsiteY1"/>
              </a:cxn>
              <a:cxn ang="0">
                <a:pos x="connsiteX2" y="connsiteY2"/>
              </a:cxn>
              <a:cxn ang="0">
                <a:pos x="connsiteX3" y="connsiteY3"/>
              </a:cxn>
            </a:cxnLst>
            <a:rect l="l" t="t" r="r" b="b"/>
            <a:pathLst>
              <a:path w="421524" h="132090" stroke="0">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 w="421524" h="132090" fill="none">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last_Login</a:t>
            </a:r>
          </a:p>
        </p:txBody>
      </p:sp>
      <p:sp>
        <p:nvSpPr>
          <p:cNvPr id="261" name="Start"/>
          <p:cNvSpPr/>
          <p:nvPr/>
        </p:nvSpPr>
        <p:spPr>
          <a:xfrm>
            <a:off x="4279955" y="4188151"/>
            <a:ext cx="421524" cy="132090"/>
          </a:xfrm>
          <a:custGeom>
            <a:avLst/>
            <a:gdLst>
              <a:gd name="connsiteX0" fmla="*/ 0 w 421524"/>
              <a:gd name="connsiteY0" fmla="*/ 66045 h 132090"/>
              <a:gd name="connsiteX1" fmla="*/ 210762 w 421524"/>
              <a:gd name="connsiteY1" fmla="*/ 0 h 132090"/>
              <a:gd name="connsiteX2" fmla="*/ 421524 w 421524"/>
              <a:gd name="connsiteY2" fmla="*/ 66045 h 132090"/>
              <a:gd name="connsiteX3" fmla="*/ 210762 w 421524"/>
              <a:gd name="connsiteY3" fmla="*/ 132090 h 132090"/>
            </a:gdLst>
            <a:ahLst/>
            <a:cxnLst>
              <a:cxn ang="0">
                <a:pos x="connsiteX0" y="connsiteY0"/>
              </a:cxn>
              <a:cxn ang="0">
                <a:pos x="connsiteX1" y="connsiteY1"/>
              </a:cxn>
              <a:cxn ang="0">
                <a:pos x="connsiteX2" y="connsiteY2"/>
              </a:cxn>
              <a:cxn ang="0">
                <a:pos x="connsiteX3" y="connsiteY3"/>
              </a:cxn>
            </a:cxnLst>
            <a:rect l="l" t="t" r="r" b="b"/>
            <a:pathLst>
              <a:path w="421524" h="132090" stroke="0">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 w="421524" h="132090" fill="none">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user_ID</a:t>
            </a:r>
          </a:p>
        </p:txBody>
      </p:sp>
      <p:sp>
        <p:nvSpPr>
          <p:cNvPr id="262" name="Start"/>
          <p:cNvSpPr/>
          <p:nvPr/>
        </p:nvSpPr>
        <p:spPr>
          <a:xfrm>
            <a:off x="4279955" y="4360198"/>
            <a:ext cx="421524" cy="132090"/>
          </a:xfrm>
          <a:custGeom>
            <a:avLst/>
            <a:gdLst>
              <a:gd name="connsiteX0" fmla="*/ 0 w 421524"/>
              <a:gd name="connsiteY0" fmla="*/ 66045 h 132090"/>
              <a:gd name="connsiteX1" fmla="*/ 210762 w 421524"/>
              <a:gd name="connsiteY1" fmla="*/ 0 h 132090"/>
              <a:gd name="connsiteX2" fmla="*/ 421524 w 421524"/>
              <a:gd name="connsiteY2" fmla="*/ 66045 h 132090"/>
              <a:gd name="connsiteX3" fmla="*/ 210762 w 421524"/>
              <a:gd name="connsiteY3" fmla="*/ 132090 h 132090"/>
            </a:gdLst>
            <a:ahLst/>
            <a:cxnLst>
              <a:cxn ang="0">
                <a:pos x="connsiteX0" y="connsiteY0"/>
              </a:cxn>
              <a:cxn ang="0">
                <a:pos x="connsiteX1" y="connsiteY1"/>
              </a:cxn>
              <a:cxn ang="0">
                <a:pos x="connsiteX2" y="connsiteY2"/>
              </a:cxn>
              <a:cxn ang="0">
                <a:pos x="connsiteX3" y="connsiteY3"/>
              </a:cxn>
            </a:cxnLst>
            <a:rect l="l" t="t" r="r" b="b"/>
            <a:pathLst>
              <a:path w="421524" h="132090" stroke="0">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 w="421524" h="132090" fill="none">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user_Role</a:t>
            </a:r>
          </a:p>
        </p:txBody>
      </p:sp>
      <p:sp>
        <p:nvSpPr>
          <p:cNvPr id="263" name="Start"/>
          <p:cNvSpPr/>
          <p:nvPr/>
        </p:nvSpPr>
        <p:spPr>
          <a:xfrm>
            <a:off x="4279955" y="4876360"/>
            <a:ext cx="421524" cy="132090"/>
          </a:xfrm>
          <a:custGeom>
            <a:avLst/>
            <a:gdLst>
              <a:gd name="connsiteX0" fmla="*/ 0 w 421524"/>
              <a:gd name="connsiteY0" fmla="*/ 66045 h 132090"/>
              <a:gd name="connsiteX1" fmla="*/ 210762 w 421524"/>
              <a:gd name="connsiteY1" fmla="*/ 0 h 132090"/>
              <a:gd name="connsiteX2" fmla="*/ 421524 w 421524"/>
              <a:gd name="connsiteY2" fmla="*/ 66045 h 132090"/>
              <a:gd name="connsiteX3" fmla="*/ 210762 w 421524"/>
              <a:gd name="connsiteY3" fmla="*/ 132090 h 132090"/>
            </a:gdLst>
            <a:ahLst/>
            <a:cxnLst>
              <a:cxn ang="0">
                <a:pos x="connsiteX0" y="connsiteY0"/>
              </a:cxn>
              <a:cxn ang="0">
                <a:pos x="connsiteX1" y="connsiteY1"/>
              </a:cxn>
              <a:cxn ang="0">
                <a:pos x="connsiteX2" y="connsiteY2"/>
              </a:cxn>
              <a:cxn ang="0">
                <a:pos x="connsiteX3" y="connsiteY3"/>
              </a:cxn>
            </a:cxnLst>
            <a:rect l="l" t="t" r="r" b="b"/>
            <a:pathLst>
              <a:path w="421524" h="132090" stroke="0">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 w="421524" h="132090" fill="none">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user_Pass</a:t>
            </a:r>
          </a:p>
        </p:txBody>
      </p:sp>
      <p:sp>
        <p:nvSpPr>
          <p:cNvPr id="287" name="Process"/>
          <p:cNvSpPr/>
          <p:nvPr/>
        </p:nvSpPr>
        <p:spPr>
          <a:xfrm>
            <a:off x="6171427" y="4207855"/>
            <a:ext cx="476374" cy="295875"/>
          </a:xfrm>
          <a:custGeom>
            <a:avLst/>
            <a:gdLst>
              <a:gd name="connsiteX0" fmla="*/ 0 w 476374"/>
              <a:gd name="connsiteY0" fmla="*/ 147938 h 295875"/>
              <a:gd name="connsiteX1" fmla="*/ 238187 w 476374"/>
              <a:gd name="connsiteY1" fmla="*/ 0 h 295875"/>
              <a:gd name="connsiteX2" fmla="*/ 476374 w 476374"/>
              <a:gd name="connsiteY2" fmla="*/ 147938 h 295875"/>
              <a:gd name="connsiteX3" fmla="*/ 238187 w 476374"/>
              <a:gd name="connsiteY3" fmla="*/ 295875 h 295875"/>
            </a:gdLst>
            <a:ahLst/>
            <a:cxnLst>
              <a:cxn ang="0">
                <a:pos x="connsiteX0" y="connsiteY0"/>
              </a:cxn>
              <a:cxn ang="0">
                <a:pos x="connsiteX1" y="connsiteY1"/>
              </a:cxn>
              <a:cxn ang="0">
                <a:pos x="connsiteX2" y="connsiteY2"/>
              </a:cxn>
              <a:cxn ang="0">
                <a:pos x="connsiteX3" y="connsiteY3"/>
              </a:cxn>
            </a:cxnLst>
            <a:rect l="l" t="t" r="r" b="b"/>
            <a:pathLst>
              <a:path w="476374" h="295875" stroke="0">
                <a:moveTo>
                  <a:pt x="476374" y="295875"/>
                </a:moveTo>
                <a:lnTo>
                  <a:pt x="476374" y="0"/>
                </a:lnTo>
                <a:lnTo>
                  <a:pt x="0" y="0"/>
                </a:lnTo>
                <a:lnTo>
                  <a:pt x="0" y="295875"/>
                </a:lnTo>
                <a:lnTo>
                  <a:pt x="476374" y="295875"/>
                </a:lnTo>
                <a:close/>
              </a:path>
              <a:path w="476374" h="295875" fill="none">
                <a:moveTo>
                  <a:pt x="476374" y="295875"/>
                </a:moveTo>
                <a:lnTo>
                  <a:pt x="476374" y="0"/>
                </a:lnTo>
                <a:lnTo>
                  <a:pt x="0" y="0"/>
                </a:lnTo>
                <a:lnTo>
                  <a:pt x="0" y="295875"/>
                </a:lnTo>
                <a:lnTo>
                  <a:pt x="476374" y="295875"/>
                </a:lnTo>
                <a:close/>
              </a:path>
            </a:pathLst>
          </a:custGeom>
          <a:solidFill>
            <a:srgbClr val="63A3E7"/>
          </a:solidFill>
          <a:ln w="4200" cap="flat">
            <a:solidFill>
              <a:srgbClr val="4F83BC"/>
            </a:solidFill>
            <a:miter/>
          </a:ln>
        </p:spPr>
        <p:txBody>
          <a:bodyPr wrap="square" lIns="38100" tIns="38100" rIns="38100" bIns="38100" rtlCol="0" anchor="ctr"/>
          <a:lstStyle/>
          <a:p>
            <a:pPr algn="ctr"/>
            <a:r>
              <a:rPr lang="zh-CN" altLang="en-US" sz="588" dirty="0">
                <a:solidFill>
                  <a:srgbClr val="191919"/>
                </a:solidFill>
                <a:latin typeface="Arial"/>
                <a:ea typeface="Arial"/>
                <a:cs typeface="Arial"/>
              </a:rPr>
              <a:t>Notification</a:t>
            </a:r>
          </a:p>
        </p:txBody>
      </p:sp>
      <p:sp>
        <p:nvSpPr>
          <p:cNvPr id="288" name="Start"/>
          <p:cNvSpPr/>
          <p:nvPr/>
        </p:nvSpPr>
        <p:spPr>
          <a:xfrm>
            <a:off x="7231493" y="3953755"/>
            <a:ext cx="393822" cy="119903"/>
          </a:xfrm>
          <a:custGeom>
            <a:avLst/>
            <a:gdLst>
              <a:gd name="connsiteX0" fmla="*/ 0 w 393822"/>
              <a:gd name="connsiteY0" fmla="*/ 59952 h 119903"/>
              <a:gd name="connsiteX1" fmla="*/ 196911 w 393822"/>
              <a:gd name="connsiteY1" fmla="*/ 0 h 119903"/>
              <a:gd name="connsiteX2" fmla="*/ 393822 w 393822"/>
              <a:gd name="connsiteY2" fmla="*/ 59952 h 119903"/>
              <a:gd name="connsiteX3" fmla="*/ 196911 w 393822"/>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393822" h="119903" stroke="0">
                <a:moveTo>
                  <a:pt x="0" y="59952"/>
                </a:moveTo>
                <a:cubicBezTo>
                  <a:pt x="0" y="26841"/>
                  <a:pt x="88160" y="0"/>
                  <a:pt x="196911" y="0"/>
                </a:cubicBezTo>
                <a:cubicBezTo>
                  <a:pt x="305662" y="0"/>
                  <a:pt x="393822" y="26841"/>
                  <a:pt x="393822" y="59952"/>
                </a:cubicBezTo>
                <a:cubicBezTo>
                  <a:pt x="393822" y="93062"/>
                  <a:pt x="305662" y="119903"/>
                  <a:pt x="196911" y="119903"/>
                </a:cubicBezTo>
                <a:cubicBezTo>
                  <a:pt x="88160" y="119903"/>
                  <a:pt x="0" y="93062"/>
                  <a:pt x="0" y="59952"/>
                </a:cubicBezTo>
                <a:close/>
              </a:path>
              <a:path w="393822" h="119903" fill="none">
                <a:moveTo>
                  <a:pt x="0" y="59952"/>
                </a:moveTo>
                <a:cubicBezTo>
                  <a:pt x="0" y="26841"/>
                  <a:pt x="88160" y="0"/>
                  <a:pt x="196911" y="0"/>
                </a:cubicBezTo>
                <a:cubicBezTo>
                  <a:pt x="305662" y="0"/>
                  <a:pt x="393822" y="26841"/>
                  <a:pt x="393822" y="59952"/>
                </a:cubicBezTo>
                <a:cubicBezTo>
                  <a:pt x="393822" y="93062"/>
                  <a:pt x="305662" y="119903"/>
                  <a:pt x="196911" y="119903"/>
                </a:cubicBezTo>
                <a:cubicBezTo>
                  <a:pt x="88160"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n_sentdate</a:t>
            </a:r>
          </a:p>
        </p:txBody>
      </p:sp>
      <p:sp>
        <p:nvSpPr>
          <p:cNvPr id="289" name="Start"/>
          <p:cNvSpPr/>
          <p:nvPr/>
        </p:nvSpPr>
        <p:spPr>
          <a:xfrm>
            <a:off x="7231493" y="4466873"/>
            <a:ext cx="393822" cy="119903"/>
          </a:xfrm>
          <a:custGeom>
            <a:avLst/>
            <a:gdLst>
              <a:gd name="connsiteX0" fmla="*/ 0 w 393822"/>
              <a:gd name="connsiteY0" fmla="*/ 59952 h 119903"/>
              <a:gd name="connsiteX1" fmla="*/ 196911 w 393822"/>
              <a:gd name="connsiteY1" fmla="*/ 0 h 119903"/>
              <a:gd name="connsiteX2" fmla="*/ 393822 w 393822"/>
              <a:gd name="connsiteY2" fmla="*/ 59952 h 119903"/>
              <a:gd name="connsiteX3" fmla="*/ 196911 w 393822"/>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393822" h="119903" stroke="0">
                <a:moveTo>
                  <a:pt x="0" y="59952"/>
                </a:moveTo>
                <a:cubicBezTo>
                  <a:pt x="0" y="26841"/>
                  <a:pt x="88160" y="0"/>
                  <a:pt x="196911" y="0"/>
                </a:cubicBezTo>
                <a:cubicBezTo>
                  <a:pt x="305662" y="0"/>
                  <a:pt x="393822" y="26841"/>
                  <a:pt x="393822" y="59952"/>
                </a:cubicBezTo>
                <a:cubicBezTo>
                  <a:pt x="393822" y="93062"/>
                  <a:pt x="305662" y="119903"/>
                  <a:pt x="196911" y="119903"/>
                </a:cubicBezTo>
                <a:cubicBezTo>
                  <a:pt x="88160" y="119903"/>
                  <a:pt x="0" y="93062"/>
                  <a:pt x="0" y="59952"/>
                </a:cubicBezTo>
                <a:close/>
              </a:path>
              <a:path w="393822" h="119903" fill="none">
                <a:moveTo>
                  <a:pt x="0" y="59952"/>
                </a:moveTo>
                <a:cubicBezTo>
                  <a:pt x="0" y="26841"/>
                  <a:pt x="88160" y="0"/>
                  <a:pt x="196911" y="0"/>
                </a:cubicBezTo>
                <a:cubicBezTo>
                  <a:pt x="305662" y="0"/>
                  <a:pt x="393822" y="26841"/>
                  <a:pt x="393822" y="59952"/>
                </a:cubicBezTo>
                <a:cubicBezTo>
                  <a:pt x="393822" y="93062"/>
                  <a:pt x="305662" y="119903"/>
                  <a:pt x="196911" y="119903"/>
                </a:cubicBezTo>
                <a:cubicBezTo>
                  <a:pt x="88160"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n_ID</a:t>
            </a:r>
          </a:p>
        </p:txBody>
      </p:sp>
      <p:sp>
        <p:nvSpPr>
          <p:cNvPr id="290" name="Start"/>
          <p:cNvSpPr/>
          <p:nvPr/>
        </p:nvSpPr>
        <p:spPr>
          <a:xfrm>
            <a:off x="7231493" y="4124809"/>
            <a:ext cx="393822" cy="119903"/>
          </a:xfrm>
          <a:custGeom>
            <a:avLst/>
            <a:gdLst>
              <a:gd name="connsiteX0" fmla="*/ 0 w 393822"/>
              <a:gd name="connsiteY0" fmla="*/ 59952 h 119903"/>
              <a:gd name="connsiteX1" fmla="*/ 196911 w 393822"/>
              <a:gd name="connsiteY1" fmla="*/ 0 h 119903"/>
              <a:gd name="connsiteX2" fmla="*/ 393822 w 393822"/>
              <a:gd name="connsiteY2" fmla="*/ 59952 h 119903"/>
              <a:gd name="connsiteX3" fmla="*/ 196911 w 393822"/>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393822" h="119903" stroke="0">
                <a:moveTo>
                  <a:pt x="0" y="59952"/>
                </a:moveTo>
                <a:cubicBezTo>
                  <a:pt x="0" y="26841"/>
                  <a:pt x="88160" y="0"/>
                  <a:pt x="196911" y="0"/>
                </a:cubicBezTo>
                <a:cubicBezTo>
                  <a:pt x="305662" y="0"/>
                  <a:pt x="393822" y="26841"/>
                  <a:pt x="393822" y="59952"/>
                </a:cubicBezTo>
                <a:cubicBezTo>
                  <a:pt x="393822" y="93062"/>
                  <a:pt x="305662" y="119903"/>
                  <a:pt x="196911" y="119903"/>
                </a:cubicBezTo>
                <a:cubicBezTo>
                  <a:pt x="88160" y="119903"/>
                  <a:pt x="0" y="93062"/>
                  <a:pt x="0" y="59952"/>
                </a:cubicBezTo>
                <a:close/>
              </a:path>
              <a:path w="393822" h="119903" fill="none">
                <a:moveTo>
                  <a:pt x="0" y="59952"/>
                </a:moveTo>
                <a:cubicBezTo>
                  <a:pt x="0" y="26841"/>
                  <a:pt x="88160" y="0"/>
                  <a:pt x="196911" y="0"/>
                </a:cubicBezTo>
                <a:cubicBezTo>
                  <a:pt x="305662" y="0"/>
                  <a:pt x="393822" y="26841"/>
                  <a:pt x="393822" y="59952"/>
                </a:cubicBezTo>
                <a:cubicBezTo>
                  <a:pt x="393822" y="93062"/>
                  <a:pt x="305662" y="119903"/>
                  <a:pt x="196911" y="119903"/>
                </a:cubicBezTo>
                <a:cubicBezTo>
                  <a:pt x="88160"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n_status</a:t>
            </a:r>
          </a:p>
        </p:txBody>
      </p:sp>
      <p:sp>
        <p:nvSpPr>
          <p:cNvPr id="292" name="Start"/>
          <p:cNvSpPr/>
          <p:nvPr/>
        </p:nvSpPr>
        <p:spPr>
          <a:xfrm>
            <a:off x="7231493" y="4295841"/>
            <a:ext cx="393822" cy="119903"/>
          </a:xfrm>
          <a:custGeom>
            <a:avLst/>
            <a:gdLst>
              <a:gd name="connsiteX0" fmla="*/ 0 w 393822"/>
              <a:gd name="connsiteY0" fmla="*/ 59952 h 119903"/>
              <a:gd name="connsiteX1" fmla="*/ 196911 w 393822"/>
              <a:gd name="connsiteY1" fmla="*/ 0 h 119903"/>
              <a:gd name="connsiteX2" fmla="*/ 393822 w 393822"/>
              <a:gd name="connsiteY2" fmla="*/ 59952 h 119903"/>
              <a:gd name="connsiteX3" fmla="*/ 196911 w 393822"/>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393822" h="119903" stroke="0">
                <a:moveTo>
                  <a:pt x="0" y="59952"/>
                </a:moveTo>
                <a:cubicBezTo>
                  <a:pt x="0" y="26841"/>
                  <a:pt x="88160" y="0"/>
                  <a:pt x="196911" y="0"/>
                </a:cubicBezTo>
                <a:cubicBezTo>
                  <a:pt x="305662" y="0"/>
                  <a:pt x="393822" y="26841"/>
                  <a:pt x="393822" y="59952"/>
                </a:cubicBezTo>
                <a:cubicBezTo>
                  <a:pt x="393822" y="93062"/>
                  <a:pt x="305662" y="119903"/>
                  <a:pt x="196911" y="119903"/>
                </a:cubicBezTo>
                <a:cubicBezTo>
                  <a:pt x="88160" y="119903"/>
                  <a:pt x="0" y="93062"/>
                  <a:pt x="0" y="59952"/>
                </a:cubicBezTo>
                <a:close/>
              </a:path>
              <a:path w="393822" h="119903" fill="none">
                <a:moveTo>
                  <a:pt x="0" y="59952"/>
                </a:moveTo>
                <a:cubicBezTo>
                  <a:pt x="0" y="26841"/>
                  <a:pt x="88160" y="0"/>
                  <a:pt x="196911" y="0"/>
                </a:cubicBezTo>
                <a:cubicBezTo>
                  <a:pt x="305662" y="0"/>
                  <a:pt x="393822" y="26841"/>
                  <a:pt x="393822" y="59952"/>
                </a:cubicBezTo>
                <a:cubicBezTo>
                  <a:pt x="393822" y="93062"/>
                  <a:pt x="305662" y="119903"/>
                  <a:pt x="196911" y="119903"/>
                </a:cubicBezTo>
                <a:cubicBezTo>
                  <a:pt x="88160"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msg</a:t>
            </a:r>
          </a:p>
        </p:txBody>
      </p:sp>
      <p:sp>
        <p:nvSpPr>
          <p:cNvPr id="293" name="Start"/>
          <p:cNvSpPr/>
          <p:nvPr/>
        </p:nvSpPr>
        <p:spPr>
          <a:xfrm>
            <a:off x="7231493" y="3782723"/>
            <a:ext cx="393822" cy="119903"/>
          </a:xfrm>
          <a:custGeom>
            <a:avLst/>
            <a:gdLst>
              <a:gd name="connsiteX0" fmla="*/ 0 w 393822"/>
              <a:gd name="connsiteY0" fmla="*/ 59952 h 119903"/>
              <a:gd name="connsiteX1" fmla="*/ 196911 w 393822"/>
              <a:gd name="connsiteY1" fmla="*/ 0 h 119903"/>
              <a:gd name="connsiteX2" fmla="*/ 393822 w 393822"/>
              <a:gd name="connsiteY2" fmla="*/ 59952 h 119903"/>
              <a:gd name="connsiteX3" fmla="*/ 196911 w 393822"/>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393822" h="119903" stroke="0">
                <a:moveTo>
                  <a:pt x="0" y="59952"/>
                </a:moveTo>
                <a:cubicBezTo>
                  <a:pt x="0" y="26841"/>
                  <a:pt x="88160" y="0"/>
                  <a:pt x="196911" y="0"/>
                </a:cubicBezTo>
                <a:cubicBezTo>
                  <a:pt x="305662" y="0"/>
                  <a:pt x="393822" y="26841"/>
                  <a:pt x="393822" y="59952"/>
                </a:cubicBezTo>
                <a:cubicBezTo>
                  <a:pt x="393822" y="93062"/>
                  <a:pt x="305662" y="119903"/>
                  <a:pt x="196911" y="119903"/>
                </a:cubicBezTo>
                <a:cubicBezTo>
                  <a:pt x="88160" y="119903"/>
                  <a:pt x="0" y="93062"/>
                  <a:pt x="0" y="59952"/>
                </a:cubicBezTo>
                <a:close/>
              </a:path>
              <a:path w="393822" h="119903" fill="none">
                <a:moveTo>
                  <a:pt x="0" y="59952"/>
                </a:moveTo>
                <a:cubicBezTo>
                  <a:pt x="0" y="26841"/>
                  <a:pt x="88160" y="0"/>
                  <a:pt x="196911" y="0"/>
                </a:cubicBezTo>
                <a:cubicBezTo>
                  <a:pt x="305662" y="0"/>
                  <a:pt x="393822" y="26841"/>
                  <a:pt x="393822" y="59952"/>
                </a:cubicBezTo>
                <a:cubicBezTo>
                  <a:pt x="393822" y="93062"/>
                  <a:pt x="305662" y="119903"/>
                  <a:pt x="196911" y="119903"/>
                </a:cubicBezTo>
                <a:cubicBezTo>
                  <a:pt x="88160"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user_ID</a:t>
            </a:r>
          </a:p>
        </p:txBody>
      </p:sp>
      <p:sp>
        <p:nvSpPr>
          <p:cNvPr id="300" name="Process"/>
          <p:cNvSpPr/>
          <p:nvPr/>
        </p:nvSpPr>
        <p:spPr>
          <a:xfrm>
            <a:off x="1613496" y="1399693"/>
            <a:ext cx="514711" cy="319686"/>
          </a:xfrm>
          <a:custGeom>
            <a:avLst/>
            <a:gdLst>
              <a:gd name="connsiteX0" fmla="*/ 0 w 514711"/>
              <a:gd name="connsiteY0" fmla="*/ 159843 h 319686"/>
              <a:gd name="connsiteX1" fmla="*/ 257356 w 514711"/>
              <a:gd name="connsiteY1" fmla="*/ 0 h 319686"/>
              <a:gd name="connsiteX2" fmla="*/ 514711 w 514711"/>
              <a:gd name="connsiteY2" fmla="*/ 159843 h 319686"/>
              <a:gd name="connsiteX3" fmla="*/ 257356 w 514711"/>
              <a:gd name="connsiteY3" fmla="*/ 319686 h 319686"/>
            </a:gdLst>
            <a:ahLst/>
            <a:cxnLst>
              <a:cxn ang="0">
                <a:pos x="connsiteX0" y="connsiteY0"/>
              </a:cxn>
              <a:cxn ang="0">
                <a:pos x="connsiteX1" y="connsiteY1"/>
              </a:cxn>
              <a:cxn ang="0">
                <a:pos x="connsiteX2" y="connsiteY2"/>
              </a:cxn>
              <a:cxn ang="0">
                <a:pos x="connsiteX3" y="connsiteY3"/>
              </a:cxn>
            </a:cxnLst>
            <a:rect l="l" t="t" r="r" b="b"/>
            <a:pathLst>
              <a:path w="514711" h="319686" stroke="0">
                <a:moveTo>
                  <a:pt x="514711" y="319686"/>
                </a:moveTo>
                <a:lnTo>
                  <a:pt x="514711" y="0"/>
                </a:lnTo>
                <a:lnTo>
                  <a:pt x="0" y="0"/>
                </a:lnTo>
                <a:lnTo>
                  <a:pt x="0" y="319686"/>
                </a:lnTo>
                <a:lnTo>
                  <a:pt x="514711" y="319686"/>
                </a:lnTo>
                <a:close/>
              </a:path>
              <a:path w="514711" h="319686" fill="none">
                <a:moveTo>
                  <a:pt x="514711" y="319686"/>
                </a:moveTo>
                <a:lnTo>
                  <a:pt x="514711" y="0"/>
                </a:lnTo>
                <a:lnTo>
                  <a:pt x="0" y="0"/>
                </a:lnTo>
                <a:lnTo>
                  <a:pt x="0" y="319686"/>
                </a:lnTo>
                <a:lnTo>
                  <a:pt x="514711" y="319686"/>
                </a:lnTo>
                <a:close/>
              </a:path>
            </a:pathLst>
          </a:custGeom>
          <a:solidFill>
            <a:srgbClr val="63A3E7"/>
          </a:solidFill>
          <a:ln w="4200" cap="flat">
            <a:solidFill>
              <a:srgbClr val="4F83BC"/>
            </a:solidFill>
            <a:miter/>
          </a:ln>
        </p:spPr>
        <p:txBody>
          <a:bodyPr wrap="square" lIns="38100" tIns="38100" rIns="38100" bIns="38100" rtlCol="0" anchor="ctr"/>
          <a:lstStyle/>
          <a:p>
            <a:pPr algn="ctr"/>
            <a:r>
              <a:rPr lang="zh-CN" altLang="en-US" sz="756" dirty="0">
                <a:solidFill>
                  <a:srgbClr val="191919"/>
                </a:solidFill>
                <a:latin typeface="Arial"/>
                <a:ea typeface="Arial"/>
                <a:cs typeface="Arial"/>
              </a:rPr>
              <a:t>Feedback</a:t>
            </a:r>
          </a:p>
        </p:txBody>
      </p:sp>
      <p:sp>
        <p:nvSpPr>
          <p:cNvPr id="301" name="Start"/>
          <p:cNvSpPr/>
          <p:nvPr/>
        </p:nvSpPr>
        <p:spPr>
          <a:xfrm>
            <a:off x="2497813" y="1634219"/>
            <a:ext cx="376109" cy="119903"/>
          </a:xfrm>
          <a:custGeom>
            <a:avLst/>
            <a:gdLst>
              <a:gd name="connsiteX0" fmla="*/ 0 w 376109"/>
              <a:gd name="connsiteY0" fmla="*/ 59952 h 119903"/>
              <a:gd name="connsiteX1" fmla="*/ 188054 w 376109"/>
              <a:gd name="connsiteY1" fmla="*/ 0 h 119903"/>
              <a:gd name="connsiteX2" fmla="*/ 376109 w 376109"/>
              <a:gd name="connsiteY2" fmla="*/ 59952 h 119903"/>
              <a:gd name="connsiteX3" fmla="*/ 188054 w 376109"/>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376109" h="119903" stroke="0">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 w="376109" h="119903" fill="none">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f_rating</a:t>
            </a:r>
          </a:p>
        </p:txBody>
      </p:sp>
      <p:sp>
        <p:nvSpPr>
          <p:cNvPr id="302" name="Start"/>
          <p:cNvSpPr/>
          <p:nvPr/>
        </p:nvSpPr>
        <p:spPr>
          <a:xfrm>
            <a:off x="2497813" y="2038111"/>
            <a:ext cx="376109" cy="119903"/>
          </a:xfrm>
          <a:custGeom>
            <a:avLst/>
            <a:gdLst>
              <a:gd name="connsiteX0" fmla="*/ 0 w 376109"/>
              <a:gd name="connsiteY0" fmla="*/ 59952 h 119903"/>
              <a:gd name="connsiteX1" fmla="*/ 188054 w 376109"/>
              <a:gd name="connsiteY1" fmla="*/ 0 h 119903"/>
              <a:gd name="connsiteX2" fmla="*/ 376109 w 376109"/>
              <a:gd name="connsiteY2" fmla="*/ 59952 h 119903"/>
              <a:gd name="connsiteX3" fmla="*/ 188054 w 376109"/>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376109" h="119903" stroke="0">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 w="376109" h="119903" fill="none">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s_ID</a:t>
            </a:r>
          </a:p>
        </p:txBody>
      </p:sp>
      <p:sp>
        <p:nvSpPr>
          <p:cNvPr id="303" name="Start"/>
          <p:cNvSpPr/>
          <p:nvPr/>
        </p:nvSpPr>
        <p:spPr>
          <a:xfrm>
            <a:off x="2497813" y="1768850"/>
            <a:ext cx="376109" cy="119903"/>
          </a:xfrm>
          <a:custGeom>
            <a:avLst/>
            <a:gdLst>
              <a:gd name="connsiteX0" fmla="*/ 0 w 376109"/>
              <a:gd name="connsiteY0" fmla="*/ 59952 h 119903"/>
              <a:gd name="connsiteX1" fmla="*/ 188054 w 376109"/>
              <a:gd name="connsiteY1" fmla="*/ 0 h 119903"/>
              <a:gd name="connsiteX2" fmla="*/ 376109 w 376109"/>
              <a:gd name="connsiteY2" fmla="*/ 59952 h 119903"/>
              <a:gd name="connsiteX3" fmla="*/ 188054 w 376109"/>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376109" h="119903" stroke="0">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 w="376109" h="119903" fill="none">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f_fdate</a:t>
            </a:r>
          </a:p>
        </p:txBody>
      </p:sp>
      <p:sp>
        <p:nvSpPr>
          <p:cNvPr id="304" name="Start"/>
          <p:cNvSpPr/>
          <p:nvPr/>
        </p:nvSpPr>
        <p:spPr>
          <a:xfrm>
            <a:off x="2497813" y="1364955"/>
            <a:ext cx="376109" cy="119903"/>
          </a:xfrm>
          <a:custGeom>
            <a:avLst/>
            <a:gdLst>
              <a:gd name="connsiteX0" fmla="*/ 0 w 376109"/>
              <a:gd name="connsiteY0" fmla="*/ 59952 h 119903"/>
              <a:gd name="connsiteX1" fmla="*/ 188054 w 376109"/>
              <a:gd name="connsiteY1" fmla="*/ 0 h 119903"/>
              <a:gd name="connsiteX2" fmla="*/ 376109 w 376109"/>
              <a:gd name="connsiteY2" fmla="*/ 59952 h 119903"/>
              <a:gd name="connsiteX3" fmla="*/ 188054 w 376109"/>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376109" h="119903" stroke="0">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 w="376109" h="119903" fill="none">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f_ID</a:t>
            </a:r>
          </a:p>
        </p:txBody>
      </p:sp>
      <p:sp>
        <p:nvSpPr>
          <p:cNvPr id="305" name="Start"/>
          <p:cNvSpPr/>
          <p:nvPr/>
        </p:nvSpPr>
        <p:spPr>
          <a:xfrm>
            <a:off x="2497813" y="1903480"/>
            <a:ext cx="376109" cy="119903"/>
          </a:xfrm>
          <a:custGeom>
            <a:avLst/>
            <a:gdLst>
              <a:gd name="connsiteX0" fmla="*/ 0 w 376109"/>
              <a:gd name="connsiteY0" fmla="*/ 59952 h 119903"/>
              <a:gd name="connsiteX1" fmla="*/ 188054 w 376109"/>
              <a:gd name="connsiteY1" fmla="*/ 0 h 119903"/>
              <a:gd name="connsiteX2" fmla="*/ 376109 w 376109"/>
              <a:gd name="connsiteY2" fmla="*/ 59952 h 119903"/>
              <a:gd name="connsiteX3" fmla="*/ 188054 w 376109"/>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376109" h="119903" stroke="0">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 w="376109" h="119903" fill="none">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f_cmnt</a:t>
            </a:r>
          </a:p>
        </p:txBody>
      </p:sp>
      <p:sp>
        <p:nvSpPr>
          <p:cNvPr id="306" name="Start"/>
          <p:cNvSpPr/>
          <p:nvPr/>
        </p:nvSpPr>
        <p:spPr>
          <a:xfrm>
            <a:off x="2497813" y="1499585"/>
            <a:ext cx="376109" cy="119903"/>
          </a:xfrm>
          <a:custGeom>
            <a:avLst/>
            <a:gdLst>
              <a:gd name="connsiteX0" fmla="*/ 0 w 376109"/>
              <a:gd name="connsiteY0" fmla="*/ 59952 h 119903"/>
              <a:gd name="connsiteX1" fmla="*/ 188054 w 376109"/>
              <a:gd name="connsiteY1" fmla="*/ 0 h 119903"/>
              <a:gd name="connsiteX2" fmla="*/ 376109 w 376109"/>
              <a:gd name="connsiteY2" fmla="*/ 59952 h 119903"/>
              <a:gd name="connsiteX3" fmla="*/ 188054 w 376109"/>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376109" h="119903" stroke="0">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 w="376109" h="119903" fill="none">
                <a:moveTo>
                  <a:pt x="0" y="59952"/>
                </a:moveTo>
                <a:cubicBezTo>
                  <a:pt x="0" y="26841"/>
                  <a:pt x="84195" y="0"/>
                  <a:pt x="188054" y="0"/>
                </a:cubicBezTo>
                <a:cubicBezTo>
                  <a:pt x="291914" y="0"/>
                  <a:pt x="376109" y="26841"/>
                  <a:pt x="376109" y="59952"/>
                </a:cubicBezTo>
                <a:cubicBezTo>
                  <a:pt x="376109" y="93062"/>
                  <a:pt x="291914" y="119903"/>
                  <a:pt x="188054" y="119903"/>
                </a:cubicBezTo>
                <a:cubicBezTo>
                  <a:pt x="84195"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sub_ID</a:t>
            </a:r>
          </a:p>
        </p:txBody>
      </p:sp>
      <p:sp>
        <p:nvSpPr>
          <p:cNvPr id="313" name="Process"/>
          <p:cNvSpPr/>
          <p:nvPr/>
        </p:nvSpPr>
        <p:spPr>
          <a:xfrm>
            <a:off x="4965971" y="5676685"/>
            <a:ext cx="549971" cy="341586"/>
          </a:xfrm>
          <a:custGeom>
            <a:avLst/>
            <a:gdLst>
              <a:gd name="connsiteX0" fmla="*/ 0 w 549971"/>
              <a:gd name="connsiteY0" fmla="*/ 170793 h 341586"/>
              <a:gd name="connsiteX1" fmla="*/ 274986 w 549971"/>
              <a:gd name="connsiteY1" fmla="*/ 0 h 341586"/>
              <a:gd name="connsiteX2" fmla="*/ 549971 w 549971"/>
              <a:gd name="connsiteY2" fmla="*/ 170793 h 341586"/>
              <a:gd name="connsiteX3" fmla="*/ 274986 w 549971"/>
              <a:gd name="connsiteY3" fmla="*/ 341586 h 341586"/>
            </a:gdLst>
            <a:ahLst/>
            <a:cxnLst>
              <a:cxn ang="0">
                <a:pos x="connsiteX0" y="connsiteY0"/>
              </a:cxn>
              <a:cxn ang="0">
                <a:pos x="connsiteX1" y="connsiteY1"/>
              </a:cxn>
              <a:cxn ang="0">
                <a:pos x="connsiteX2" y="connsiteY2"/>
              </a:cxn>
              <a:cxn ang="0">
                <a:pos x="connsiteX3" y="connsiteY3"/>
              </a:cxn>
            </a:cxnLst>
            <a:rect l="l" t="t" r="r" b="b"/>
            <a:pathLst>
              <a:path w="549971" h="341586" stroke="0">
                <a:moveTo>
                  <a:pt x="549971" y="341586"/>
                </a:moveTo>
                <a:lnTo>
                  <a:pt x="549971" y="0"/>
                </a:lnTo>
                <a:lnTo>
                  <a:pt x="0" y="0"/>
                </a:lnTo>
                <a:lnTo>
                  <a:pt x="0" y="341586"/>
                </a:lnTo>
                <a:lnTo>
                  <a:pt x="549971" y="341586"/>
                </a:lnTo>
                <a:close/>
              </a:path>
              <a:path w="549971" h="341586" fill="none">
                <a:moveTo>
                  <a:pt x="549971" y="341586"/>
                </a:moveTo>
                <a:lnTo>
                  <a:pt x="549971" y="0"/>
                </a:lnTo>
                <a:lnTo>
                  <a:pt x="0" y="0"/>
                </a:lnTo>
                <a:lnTo>
                  <a:pt x="0" y="341586"/>
                </a:lnTo>
                <a:lnTo>
                  <a:pt x="549971" y="341586"/>
                </a:lnTo>
                <a:close/>
              </a:path>
            </a:pathLst>
          </a:custGeom>
          <a:solidFill>
            <a:srgbClr val="63A3E7"/>
          </a:solidFill>
          <a:ln w="4200" cap="flat">
            <a:solidFill>
              <a:srgbClr val="4F83BC"/>
            </a:solidFill>
            <a:miter/>
          </a:ln>
        </p:spPr>
        <p:txBody>
          <a:bodyPr wrap="square" lIns="38100" tIns="38100" rIns="38100" bIns="38100" rtlCol="0" anchor="ctr"/>
          <a:lstStyle/>
          <a:p>
            <a:pPr algn="ctr"/>
            <a:r>
              <a:rPr lang="zh-CN" altLang="en-US" sz="672" dirty="0">
                <a:solidFill>
                  <a:srgbClr val="191919"/>
                </a:solidFill>
                <a:latin typeface="Arial"/>
                <a:ea typeface="Arial"/>
                <a:cs typeface="Arial"/>
              </a:rPr>
              <a:t>RolesTable</a:t>
            </a:r>
          </a:p>
        </p:txBody>
      </p:sp>
      <p:sp>
        <p:nvSpPr>
          <p:cNvPr id="314" name="Start"/>
          <p:cNvSpPr/>
          <p:nvPr/>
        </p:nvSpPr>
        <p:spPr>
          <a:xfrm>
            <a:off x="4648543" y="6415419"/>
            <a:ext cx="565904" cy="119903"/>
          </a:xfrm>
          <a:custGeom>
            <a:avLst/>
            <a:gdLst>
              <a:gd name="connsiteX0" fmla="*/ 0 w 565904"/>
              <a:gd name="connsiteY0" fmla="*/ 59952 h 119903"/>
              <a:gd name="connsiteX1" fmla="*/ 282952 w 565904"/>
              <a:gd name="connsiteY1" fmla="*/ 0 h 119903"/>
              <a:gd name="connsiteX2" fmla="*/ 565904 w 565904"/>
              <a:gd name="connsiteY2" fmla="*/ 59952 h 119903"/>
              <a:gd name="connsiteX3" fmla="*/ 282952 w 565904"/>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565904" h="119903" stroke="0">
                <a:moveTo>
                  <a:pt x="0" y="59952"/>
                </a:moveTo>
                <a:cubicBezTo>
                  <a:pt x="0" y="26841"/>
                  <a:pt x="126682" y="0"/>
                  <a:pt x="282952" y="0"/>
                </a:cubicBezTo>
                <a:cubicBezTo>
                  <a:pt x="439222" y="0"/>
                  <a:pt x="565904" y="26841"/>
                  <a:pt x="565904" y="59952"/>
                </a:cubicBezTo>
                <a:cubicBezTo>
                  <a:pt x="565904" y="93062"/>
                  <a:pt x="439222" y="119903"/>
                  <a:pt x="282952" y="119903"/>
                </a:cubicBezTo>
                <a:cubicBezTo>
                  <a:pt x="126682" y="119903"/>
                  <a:pt x="0" y="93062"/>
                  <a:pt x="0" y="59952"/>
                </a:cubicBezTo>
                <a:close/>
              </a:path>
              <a:path w="565904" h="119903" fill="none">
                <a:moveTo>
                  <a:pt x="0" y="59952"/>
                </a:moveTo>
                <a:cubicBezTo>
                  <a:pt x="0" y="26841"/>
                  <a:pt x="126682" y="0"/>
                  <a:pt x="282952" y="0"/>
                </a:cubicBezTo>
                <a:cubicBezTo>
                  <a:pt x="439222" y="0"/>
                  <a:pt x="565904" y="26841"/>
                  <a:pt x="565904" y="59952"/>
                </a:cubicBezTo>
                <a:cubicBezTo>
                  <a:pt x="565904" y="93062"/>
                  <a:pt x="439222" y="119903"/>
                  <a:pt x="282952" y="119903"/>
                </a:cubicBezTo>
                <a:cubicBezTo>
                  <a:pt x="126682"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r_description</a:t>
            </a:r>
          </a:p>
        </p:txBody>
      </p:sp>
      <p:sp>
        <p:nvSpPr>
          <p:cNvPr id="315" name="Start"/>
          <p:cNvSpPr/>
          <p:nvPr/>
        </p:nvSpPr>
        <p:spPr>
          <a:xfrm>
            <a:off x="3774718" y="6195396"/>
            <a:ext cx="447641" cy="119903"/>
          </a:xfrm>
          <a:custGeom>
            <a:avLst/>
            <a:gdLst>
              <a:gd name="connsiteX0" fmla="*/ 0 w 447641"/>
              <a:gd name="connsiteY0" fmla="*/ 59952 h 119903"/>
              <a:gd name="connsiteX1" fmla="*/ 223820 w 447641"/>
              <a:gd name="connsiteY1" fmla="*/ 0 h 119903"/>
              <a:gd name="connsiteX2" fmla="*/ 447641 w 447641"/>
              <a:gd name="connsiteY2" fmla="*/ 59952 h 119903"/>
              <a:gd name="connsiteX3" fmla="*/ 223820 w 44764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47641" h="119903" stroke="0">
                <a:moveTo>
                  <a:pt x="0" y="59952"/>
                </a:moveTo>
                <a:cubicBezTo>
                  <a:pt x="0" y="26841"/>
                  <a:pt x="100208" y="0"/>
                  <a:pt x="223820" y="0"/>
                </a:cubicBezTo>
                <a:cubicBezTo>
                  <a:pt x="347433" y="0"/>
                  <a:pt x="447641" y="26841"/>
                  <a:pt x="447641" y="59952"/>
                </a:cubicBezTo>
                <a:cubicBezTo>
                  <a:pt x="447641" y="93062"/>
                  <a:pt x="347433" y="119903"/>
                  <a:pt x="223820" y="119903"/>
                </a:cubicBezTo>
                <a:cubicBezTo>
                  <a:pt x="100208" y="119903"/>
                  <a:pt x="0" y="93062"/>
                  <a:pt x="0" y="59952"/>
                </a:cubicBezTo>
                <a:close/>
              </a:path>
              <a:path w="447641" h="119903" fill="none">
                <a:moveTo>
                  <a:pt x="0" y="59952"/>
                </a:moveTo>
                <a:cubicBezTo>
                  <a:pt x="0" y="26841"/>
                  <a:pt x="100208" y="0"/>
                  <a:pt x="223820" y="0"/>
                </a:cubicBezTo>
                <a:cubicBezTo>
                  <a:pt x="347433" y="0"/>
                  <a:pt x="447641" y="26841"/>
                  <a:pt x="447641" y="59952"/>
                </a:cubicBezTo>
                <a:cubicBezTo>
                  <a:pt x="447641" y="93062"/>
                  <a:pt x="347433" y="119903"/>
                  <a:pt x="223820" y="119903"/>
                </a:cubicBezTo>
                <a:cubicBezTo>
                  <a:pt x="100208"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r_ID</a:t>
            </a:r>
          </a:p>
        </p:txBody>
      </p:sp>
      <p:sp>
        <p:nvSpPr>
          <p:cNvPr id="318" name="Start"/>
          <p:cNvSpPr/>
          <p:nvPr/>
        </p:nvSpPr>
        <p:spPr>
          <a:xfrm>
            <a:off x="6189790" y="6195396"/>
            <a:ext cx="447641" cy="119903"/>
          </a:xfrm>
          <a:custGeom>
            <a:avLst/>
            <a:gdLst>
              <a:gd name="connsiteX0" fmla="*/ 0 w 447641"/>
              <a:gd name="connsiteY0" fmla="*/ 59952 h 119903"/>
              <a:gd name="connsiteX1" fmla="*/ 223820 w 447641"/>
              <a:gd name="connsiteY1" fmla="*/ 0 h 119903"/>
              <a:gd name="connsiteX2" fmla="*/ 447641 w 447641"/>
              <a:gd name="connsiteY2" fmla="*/ 59952 h 119903"/>
              <a:gd name="connsiteX3" fmla="*/ 223820 w 44764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47641" h="119903" stroke="0">
                <a:moveTo>
                  <a:pt x="0" y="59952"/>
                </a:moveTo>
                <a:cubicBezTo>
                  <a:pt x="0" y="26841"/>
                  <a:pt x="100208" y="0"/>
                  <a:pt x="223820" y="0"/>
                </a:cubicBezTo>
                <a:cubicBezTo>
                  <a:pt x="347433" y="0"/>
                  <a:pt x="447641" y="26841"/>
                  <a:pt x="447641" y="59952"/>
                </a:cubicBezTo>
                <a:cubicBezTo>
                  <a:pt x="447641" y="93062"/>
                  <a:pt x="347433" y="119903"/>
                  <a:pt x="223820" y="119903"/>
                </a:cubicBezTo>
                <a:cubicBezTo>
                  <a:pt x="100208" y="119903"/>
                  <a:pt x="0" y="93062"/>
                  <a:pt x="0" y="59952"/>
                </a:cubicBezTo>
                <a:close/>
              </a:path>
              <a:path w="447641" h="119903" fill="none">
                <a:moveTo>
                  <a:pt x="0" y="59952"/>
                </a:moveTo>
                <a:cubicBezTo>
                  <a:pt x="0" y="26841"/>
                  <a:pt x="100208" y="0"/>
                  <a:pt x="223820" y="0"/>
                </a:cubicBezTo>
                <a:cubicBezTo>
                  <a:pt x="347433" y="0"/>
                  <a:pt x="447641" y="26841"/>
                  <a:pt x="447641" y="59952"/>
                </a:cubicBezTo>
                <a:cubicBezTo>
                  <a:pt x="447641" y="93062"/>
                  <a:pt x="347433" y="119903"/>
                  <a:pt x="223820" y="119903"/>
                </a:cubicBezTo>
                <a:cubicBezTo>
                  <a:pt x="100208"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permissions</a:t>
            </a:r>
          </a:p>
        </p:txBody>
      </p:sp>
      <p:sp>
        <p:nvSpPr>
          <p:cNvPr id="319" name="Start"/>
          <p:cNvSpPr/>
          <p:nvPr/>
        </p:nvSpPr>
        <p:spPr>
          <a:xfrm>
            <a:off x="5369256" y="6195396"/>
            <a:ext cx="447641" cy="119903"/>
          </a:xfrm>
          <a:custGeom>
            <a:avLst/>
            <a:gdLst>
              <a:gd name="connsiteX0" fmla="*/ 0 w 447641"/>
              <a:gd name="connsiteY0" fmla="*/ 59952 h 119903"/>
              <a:gd name="connsiteX1" fmla="*/ 223820 w 447641"/>
              <a:gd name="connsiteY1" fmla="*/ 0 h 119903"/>
              <a:gd name="connsiteX2" fmla="*/ 447641 w 447641"/>
              <a:gd name="connsiteY2" fmla="*/ 59952 h 119903"/>
              <a:gd name="connsiteX3" fmla="*/ 223820 w 44764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47641" h="119903" stroke="0">
                <a:moveTo>
                  <a:pt x="0" y="59952"/>
                </a:moveTo>
                <a:cubicBezTo>
                  <a:pt x="0" y="26841"/>
                  <a:pt x="100208" y="0"/>
                  <a:pt x="223820" y="0"/>
                </a:cubicBezTo>
                <a:cubicBezTo>
                  <a:pt x="347433" y="0"/>
                  <a:pt x="447641" y="26841"/>
                  <a:pt x="447641" y="59952"/>
                </a:cubicBezTo>
                <a:cubicBezTo>
                  <a:pt x="447641" y="93062"/>
                  <a:pt x="347433" y="119903"/>
                  <a:pt x="223820" y="119903"/>
                </a:cubicBezTo>
                <a:cubicBezTo>
                  <a:pt x="100208" y="119903"/>
                  <a:pt x="0" y="93062"/>
                  <a:pt x="0" y="59952"/>
                </a:cubicBezTo>
                <a:close/>
              </a:path>
              <a:path w="447641" h="119903" fill="none">
                <a:moveTo>
                  <a:pt x="0" y="59952"/>
                </a:moveTo>
                <a:cubicBezTo>
                  <a:pt x="0" y="26841"/>
                  <a:pt x="100208" y="0"/>
                  <a:pt x="223820" y="0"/>
                </a:cubicBezTo>
                <a:cubicBezTo>
                  <a:pt x="347433" y="0"/>
                  <a:pt x="447641" y="26841"/>
                  <a:pt x="447641" y="59952"/>
                </a:cubicBezTo>
                <a:cubicBezTo>
                  <a:pt x="447641" y="93062"/>
                  <a:pt x="347433" y="119903"/>
                  <a:pt x="223820" y="119903"/>
                </a:cubicBezTo>
                <a:cubicBezTo>
                  <a:pt x="100208"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r_Name</a:t>
            </a:r>
          </a:p>
        </p:txBody>
      </p:sp>
      <p:sp>
        <p:nvSpPr>
          <p:cNvPr id="326" name="Process"/>
          <p:cNvSpPr/>
          <p:nvPr/>
        </p:nvSpPr>
        <p:spPr>
          <a:xfrm>
            <a:off x="8559456" y="4684244"/>
            <a:ext cx="524195" cy="295875"/>
          </a:xfrm>
          <a:custGeom>
            <a:avLst/>
            <a:gdLst>
              <a:gd name="connsiteX0" fmla="*/ 0 w 524195"/>
              <a:gd name="connsiteY0" fmla="*/ 147938 h 295875"/>
              <a:gd name="connsiteX1" fmla="*/ 262097 w 524195"/>
              <a:gd name="connsiteY1" fmla="*/ 0 h 295875"/>
              <a:gd name="connsiteX2" fmla="*/ 524195 w 524195"/>
              <a:gd name="connsiteY2" fmla="*/ 147938 h 295875"/>
              <a:gd name="connsiteX3" fmla="*/ 262097 w 524195"/>
              <a:gd name="connsiteY3" fmla="*/ 295875 h 295875"/>
            </a:gdLst>
            <a:ahLst/>
            <a:cxnLst>
              <a:cxn ang="0">
                <a:pos x="connsiteX0" y="connsiteY0"/>
              </a:cxn>
              <a:cxn ang="0">
                <a:pos x="connsiteX1" y="connsiteY1"/>
              </a:cxn>
              <a:cxn ang="0">
                <a:pos x="connsiteX2" y="connsiteY2"/>
              </a:cxn>
              <a:cxn ang="0">
                <a:pos x="connsiteX3" y="connsiteY3"/>
              </a:cxn>
            </a:cxnLst>
            <a:rect l="l" t="t" r="r" b="b"/>
            <a:pathLst>
              <a:path w="524195" h="295875" stroke="0">
                <a:moveTo>
                  <a:pt x="524195" y="295875"/>
                </a:moveTo>
                <a:lnTo>
                  <a:pt x="524195" y="0"/>
                </a:lnTo>
                <a:lnTo>
                  <a:pt x="0" y="0"/>
                </a:lnTo>
                <a:lnTo>
                  <a:pt x="0" y="295875"/>
                </a:lnTo>
                <a:lnTo>
                  <a:pt x="524195" y="295875"/>
                </a:lnTo>
                <a:close/>
              </a:path>
              <a:path w="524195" h="295875" fill="none">
                <a:moveTo>
                  <a:pt x="524195" y="295875"/>
                </a:moveTo>
                <a:lnTo>
                  <a:pt x="524195" y="0"/>
                </a:lnTo>
                <a:lnTo>
                  <a:pt x="0" y="0"/>
                </a:lnTo>
                <a:lnTo>
                  <a:pt x="0" y="295875"/>
                </a:lnTo>
                <a:lnTo>
                  <a:pt x="524195" y="295875"/>
                </a:lnTo>
                <a:close/>
              </a:path>
            </a:pathLst>
          </a:custGeom>
          <a:solidFill>
            <a:srgbClr val="63A3E7"/>
          </a:solidFill>
          <a:ln w="4200" cap="flat">
            <a:solidFill>
              <a:srgbClr val="4F83BC"/>
            </a:solidFill>
            <a:miter/>
          </a:ln>
        </p:spPr>
        <p:txBody>
          <a:bodyPr wrap="square" lIns="38100" tIns="38100" rIns="38100" bIns="38100" rtlCol="0" anchor="ctr"/>
          <a:lstStyle/>
          <a:p>
            <a:pPr algn="ctr"/>
            <a:r>
              <a:rPr lang="zh-CN" altLang="en-US" sz="672" dirty="0">
                <a:solidFill>
                  <a:srgbClr val="191919"/>
                </a:solidFill>
                <a:latin typeface="Arial"/>
                <a:ea typeface="Arial"/>
                <a:cs typeface="Arial"/>
              </a:rPr>
              <a:t>AttendanceSummary</a:t>
            </a:r>
          </a:p>
        </p:txBody>
      </p:sp>
      <p:sp>
        <p:nvSpPr>
          <p:cNvPr id="327" name="Start"/>
          <p:cNvSpPr/>
          <p:nvPr/>
        </p:nvSpPr>
        <p:spPr>
          <a:xfrm>
            <a:off x="7971996" y="5430781"/>
            <a:ext cx="612255" cy="153421"/>
          </a:xfrm>
          <a:custGeom>
            <a:avLst/>
            <a:gdLst>
              <a:gd name="connsiteX0" fmla="*/ 0 w 612255"/>
              <a:gd name="connsiteY0" fmla="*/ 76711 h 153421"/>
              <a:gd name="connsiteX1" fmla="*/ 306127 w 612255"/>
              <a:gd name="connsiteY1" fmla="*/ 0 h 153421"/>
              <a:gd name="connsiteX2" fmla="*/ 612255 w 612255"/>
              <a:gd name="connsiteY2" fmla="*/ 76711 h 153421"/>
              <a:gd name="connsiteX3" fmla="*/ 306127 w 612255"/>
              <a:gd name="connsiteY3" fmla="*/ 153421 h 153421"/>
            </a:gdLst>
            <a:ahLst/>
            <a:cxnLst>
              <a:cxn ang="0">
                <a:pos x="connsiteX0" y="connsiteY0"/>
              </a:cxn>
              <a:cxn ang="0">
                <a:pos x="connsiteX1" y="connsiteY1"/>
              </a:cxn>
              <a:cxn ang="0">
                <a:pos x="connsiteX2" y="connsiteY2"/>
              </a:cxn>
              <a:cxn ang="0">
                <a:pos x="connsiteX3" y="connsiteY3"/>
              </a:cxn>
            </a:cxnLst>
            <a:rect l="l" t="t" r="r" b="b"/>
            <a:pathLst>
              <a:path w="612255" h="153421" stroke="0">
                <a:moveTo>
                  <a:pt x="0" y="76711"/>
                </a:moveTo>
                <a:cubicBezTo>
                  <a:pt x="0" y="34345"/>
                  <a:pt x="137058" y="0"/>
                  <a:pt x="306127" y="0"/>
                </a:cubicBezTo>
                <a:cubicBezTo>
                  <a:pt x="475197" y="0"/>
                  <a:pt x="612255" y="34345"/>
                  <a:pt x="612255" y="76711"/>
                </a:cubicBezTo>
                <a:cubicBezTo>
                  <a:pt x="612255" y="119077"/>
                  <a:pt x="475197" y="153421"/>
                  <a:pt x="306127" y="153421"/>
                </a:cubicBezTo>
                <a:cubicBezTo>
                  <a:pt x="137058" y="153421"/>
                  <a:pt x="0" y="119077"/>
                  <a:pt x="0" y="76711"/>
                </a:cubicBezTo>
                <a:close/>
              </a:path>
              <a:path w="612255" h="153421" fill="none">
                <a:moveTo>
                  <a:pt x="0" y="76711"/>
                </a:moveTo>
                <a:cubicBezTo>
                  <a:pt x="0" y="34345"/>
                  <a:pt x="137058" y="0"/>
                  <a:pt x="306127" y="0"/>
                </a:cubicBezTo>
                <a:cubicBezTo>
                  <a:pt x="475197" y="0"/>
                  <a:pt x="612255" y="34345"/>
                  <a:pt x="612255" y="76711"/>
                </a:cubicBezTo>
                <a:cubicBezTo>
                  <a:pt x="612255" y="119077"/>
                  <a:pt x="475197" y="153421"/>
                  <a:pt x="306127" y="153421"/>
                </a:cubicBezTo>
                <a:cubicBezTo>
                  <a:pt x="137058" y="153421"/>
                  <a:pt x="0" y="119077"/>
                  <a:pt x="0" y="76711"/>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sub_AttendenceRatio</a:t>
            </a:r>
          </a:p>
        </p:txBody>
      </p:sp>
      <p:sp>
        <p:nvSpPr>
          <p:cNvPr id="328" name="Start"/>
          <p:cNvSpPr/>
          <p:nvPr/>
        </p:nvSpPr>
        <p:spPr>
          <a:xfrm>
            <a:off x="8627440" y="5430781"/>
            <a:ext cx="484305" cy="153421"/>
          </a:xfrm>
          <a:custGeom>
            <a:avLst/>
            <a:gdLst>
              <a:gd name="connsiteX0" fmla="*/ 0 w 484305"/>
              <a:gd name="connsiteY0" fmla="*/ 76711 h 153421"/>
              <a:gd name="connsiteX1" fmla="*/ 242152 w 484305"/>
              <a:gd name="connsiteY1" fmla="*/ 0 h 153421"/>
              <a:gd name="connsiteX2" fmla="*/ 484305 w 484305"/>
              <a:gd name="connsiteY2" fmla="*/ 76711 h 153421"/>
              <a:gd name="connsiteX3" fmla="*/ 242152 w 484305"/>
              <a:gd name="connsiteY3" fmla="*/ 153421 h 153421"/>
            </a:gdLst>
            <a:ahLst/>
            <a:cxnLst>
              <a:cxn ang="0">
                <a:pos x="connsiteX0" y="connsiteY0"/>
              </a:cxn>
              <a:cxn ang="0">
                <a:pos x="connsiteX1" y="connsiteY1"/>
              </a:cxn>
              <a:cxn ang="0">
                <a:pos x="connsiteX2" y="connsiteY2"/>
              </a:cxn>
              <a:cxn ang="0">
                <a:pos x="connsiteX3" y="connsiteY3"/>
              </a:cxn>
            </a:cxnLst>
            <a:rect l="l" t="t" r="r" b="b"/>
            <a:pathLst>
              <a:path w="484305" h="153421" stroke="0">
                <a:moveTo>
                  <a:pt x="0" y="76711"/>
                </a:moveTo>
                <a:cubicBezTo>
                  <a:pt x="0" y="34345"/>
                  <a:pt x="108416" y="0"/>
                  <a:pt x="242152" y="0"/>
                </a:cubicBezTo>
                <a:cubicBezTo>
                  <a:pt x="375889" y="0"/>
                  <a:pt x="484305" y="34345"/>
                  <a:pt x="484305" y="76711"/>
                </a:cubicBezTo>
                <a:cubicBezTo>
                  <a:pt x="484305" y="119077"/>
                  <a:pt x="375889" y="153421"/>
                  <a:pt x="242152" y="153421"/>
                </a:cubicBezTo>
                <a:cubicBezTo>
                  <a:pt x="108416" y="153421"/>
                  <a:pt x="0" y="119077"/>
                  <a:pt x="0" y="76711"/>
                </a:cubicBezTo>
                <a:close/>
              </a:path>
              <a:path w="484305" h="153421" fill="none">
                <a:moveTo>
                  <a:pt x="0" y="76711"/>
                </a:moveTo>
                <a:cubicBezTo>
                  <a:pt x="0" y="34345"/>
                  <a:pt x="108416" y="0"/>
                  <a:pt x="242152" y="0"/>
                </a:cubicBezTo>
                <a:cubicBezTo>
                  <a:pt x="375889" y="0"/>
                  <a:pt x="484305" y="34345"/>
                  <a:pt x="484305" y="76711"/>
                </a:cubicBezTo>
                <a:cubicBezTo>
                  <a:pt x="484305" y="119077"/>
                  <a:pt x="375889" y="153421"/>
                  <a:pt x="242152" y="153421"/>
                </a:cubicBezTo>
                <a:cubicBezTo>
                  <a:pt x="108416" y="153421"/>
                  <a:pt x="0" y="119077"/>
                  <a:pt x="0" y="76711"/>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attend_ID</a:t>
            </a:r>
          </a:p>
        </p:txBody>
      </p:sp>
      <p:sp>
        <p:nvSpPr>
          <p:cNvPr id="329" name="Start"/>
          <p:cNvSpPr/>
          <p:nvPr/>
        </p:nvSpPr>
        <p:spPr>
          <a:xfrm>
            <a:off x="9154990" y="5430781"/>
            <a:ext cx="484305" cy="153421"/>
          </a:xfrm>
          <a:custGeom>
            <a:avLst/>
            <a:gdLst>
              <a:gd name="connsiteX0" fmla="*/ 0 w 484305"/>
              <a:gd name="connsiteY0" fmla="*/ 76711 h 153421"/>
              <a:gd name="connsiteX1" fmla="*/ 242152 w 484305"/>
              <a:gd name="connsiteY1" fmla="*/ 0 h 153421"/>
              <a:gd name="connsiteX2" fmla="*/ 484305 w 484305"/>
              <a:gd name="connsiteY2" fmla="*/ 76711 h 153421"/>
              <a:gd name="connsiteX3" fmla="*/ 242152 w 484305"/>
              <a:gd name="connsiteY3" fmla="*/ 153421 h 153421"/>
            </a:gdLst>
            <a:ahLst/>
            <a:cxnLst>
              <a:cxn ang="0">
                <a:pos x="connsiteX0" y="connsiteY0"/>
              </a:cxn>
              <a:cxn ang="0">
                <a:pos x="connsiteX1" y="connsiteY1"/>
              </a:cxn>
              <a:cxn ang="0">
                <a:pos x="connsiteX2" y="connsiteY2"/>
              </a:cxn>
              <a:cxn ang="0">
                <a:pos x="connsiteX3" y="connsiteY3"/>
              </a:cxn>
            </a:cxnLst>
            <a:rect l="l" t="t" r="r" b="b"/>
            <a:pathLst>
              <a:path w="484305" h="153421" stroke="0">
                <a:moveTo>
                  <a:pt x="0" y="76711"/>
                </a:moveTo>
                <a:cubicBezTo>
                  <a:pt x="0" y="34345"/>
                  <a:pt x="108416" y="0"/>
                  <a:pt x="242152" y="0"/>
                </a:cubicBezTo>
                <a:cubicBezTo>
                  <a:pt x="375889" y="0"/>
                  <a:pt x="484305" y="34345"/>
                  <a:pt x="484305" y="76711"/>
                </a:cubicBezTo>
                <a:cubicBezTo>
                  <a:pt x="484305" y="119077"/>
                  <a:pt x="375889" y="153421"/>
                  <a:pt x="242152" y="153421"/>
                </a:cubicBezTo>
                <a:cubicBezTo>
                  <a:pt x="108416" y="153421"/>
                  <a:pt x="0" y="119077"/>
                  <a:pt x="0" y="76711"/>
                </a:cubicBezTo>
                <a:close/>
              </a:path>
              <a:path w="484305" h="153421" fill="none">
                <a:moveTo>
                  <a:pt x="0" y="76711"/>
                </a:moveTo>
                <a:cubicBezTo>
                  <a:pt x="0" y="34345"/>
                  <a:pt x="108416" y="0"/>
                  <a:pt x="242152" y="0"/>
                </a:cubicBezTo>
                <a:cubicBezTo>
                  <a:pt x="375889" y="0"/>
                  <a:pt x="484305" y="34345"/>
                  <a:pt x="484305" y="76711"/>
                </a:cubicBezTo>
                <a:cubicBezTo>
                  <a:pt x="484305" y="119077"/>
                  <a:pt x="375889" y="153421"/>
                  <a:pt x="242152" y="153421"/>
                </a:cubicBezTo>
                <a:cubicBezTo>
                  <a:pt x="108416" y="153421"/>
                  <a:pt x="0" y="119077"/>
                  <a:pt x="0" y="76711"/>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sec_count</a:t>
            </a:r>
          </a:p>
        </p:txBody>
      </p:sp>
      <p:sp>
        <p:nvSpPr>
          <p:cNvPr id="330" name="Start"/>
          <p:cNvSpPr/>
          <p:nvPr/>
        </p:nvSpPr>
        <p:spPr>
          <a:xfrm>
            <a:off x="9682490" y="5430781"/>
            <a:ext cx="484305" cy="153421"/>
          </a:xfrm>
          <a:custGeom>
            <a:avLst/>
            <a:gdLst>
              <a:gd name="connsiteX0" fmla="*/ 0 w 484305"/>
              <a:gd name="connsiteY0" fmla="*/ 76711 h 153421"/>
              <a:gd name="connsiteX1" fmla="*/ 242152 w 484305"/>
              <a:gd name="connsiteY1" fmla="*/ 0 h 153421"/>
              <a:gd name="connsiteX2" fmla="*/ 484305 w 484305"/>
              <a:gd name="connsiteY2" fmla="*/ 76711 h 153421"/>
              <a:gd name="connsiteX3" fmla="*/ 242152 w 484305"/>
              <a:gd name="connsiteY3" fmla="*/ 153421 h 153421"/>
            </a:gdLst>
            <a:ahLst/>
            <a:cxnLst>
              <a:cxn ang="0">
                <a:pos x="connsiteX0" y="connsiteY0"/>
              </a:cxn>
              <a:cxn ang="0">
                <a:pos x="connsiteX1" y="connsiteY1"/>
              </a:cxn>
              <a:cxn ang="0">
                <a:pos x="connsiteX2" y="connsiteY2"/>
              </a:cxn>
              <a:cxn ang="0">
                <a:pos x="connsiteX3" y="connsiteY3"/>
              </a:cxn>
            </a:cxnLst>
            <a:rect l="l" t="t" r="r" b="b"/>
            <a:pathLst>
              <a:path w="484305" h="153421" stroke="0">
                <a:moveTo>
                  <a:pt x="0" y="76711"/>
                </a:moveTo>
                <a:cubicBezTo>
                  <a:pt x="0" y="34345"/>
                  <a:pt x="108416" y="0"/>
                  <a:pt x="242152" y="0"/>
                </a:cubicBezTo>
                <a:cubicBezTo>
                  <a:pt x="375889" y="0"/>
                  <a:pt x="484305" y="34345"/>
                  <a:pt x="484305" y="76711"/>
                </a:cubicBezTo>
                <a:cubicBezTo>
                  <a:pt x="484305" y="119077"/>
                  <a:pt x="375889" y="153421"/>
                  <a:pt x="242152" y="153421"/>
                </a:cubicBezTo>
                <a:cubicBezTo>
                  <a:pt x="108416" y="153421"/>
                  <a:pt x="0" y="119077"/>
                  <a:pt x="0" y="76711"/>
                </a:cubicBezTo>
                <a:close/>
              </a:path>
              <a:path w="484305" h="153421" fill="none">
                <a:moveTo>
                  <a:pt x="0" y="76711"/>
                </a:moveTo>
                <a:cubicBezTo>
                  <a:pt x="0" y="34345"/>
                  <a:pt x="108416" y="0"/>
                  <a:pt x="242152" y="0"/>
                </a:cubicBezTo>
                <a:cubicBezTo>
                  <a:pt x="375889" y="0"/>
                  <a:pt x="484305" y="34345"/>
                  <a:pt x="484305" y="76711"/>
                </a:cubicBezTo>
                <a:cubicBezTo>
                  <a:pt x="484305" y="119077"/>
                  <a:pt x="375889" y="153421"/>
                  <a:pt x="242152" y="153421"/>
                </a:cubicBezTo>
                <a:cubicBezTo>
                  <a:pt x="108416" y="153421"/>
                  <a:pt x="0" y="119077"/>
                  <a:pt x="0" y="76711"/>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lec_count</a:t>
            </a:r>
          </a:p>
        </p:txBody>
      </p:sp>
      <p:sp>
        <p:nvSpPr>
          <p:cNvPr id="335" name="Process"/>
          <p:cNvSpPr/>
          <p:nvPr/>
        </p:nvSpPr>
        <p:spPr>
          <a:xfrm>
            <a:off x="3159313" y="4296111"/>
            <a:ext cx="546209" cy="305223"/>
          </a:xfrm>
          <a:custGeom>
            <a:avLst/>
            <a:gdLst>
              <a:gd name="connsiteX0" fmla="*/ 0 w 546209"/>
              <a:gd name="connsiteY0" fmla="*/ 152612 h 305223"/>
              <a:gd name="connsiteX1" fmla="*/ 273105 w 546209"/>
              <a:gd name="connsiteY1" fmla="*/ 0 h 305223"/>
              <a:gd name="connsiteX2" fmla="*/ 546209 w 546209"/>
              <a:gd name="connsiteY2" fmla="*/ 152612 h 305223"/>
              <a:gd name="connsiteX3" fmla="*/ 273105 w 546209"/>
              <a:gd name="connsiteY3" fmla="*/ 305223 h 305223"/>
            </a:gdLst>
            <a:ahLst/>
            <a:cxnLst>
              <a:cxn ang="0">
                <a:pos x="connsiteX0" y="connsiteY0"/>
              </a:cxn>
              <a:cxn ang="0">
                <a:pos x="connsiteX1" y="connsiteY1"/>
              </a:cxn>
              <a:cxn ang="0">
                <a:pos x="connsiteX2" y="connsiteY2"/>
              </a:cxn>
              <a:cxn ang="0">
                <a:pos x="connsiteX3" y="connsiteY3"/>
              </a:cxn>
            </a:cxnLst>
            <a:rect l="l" t="t" r="r" b="b"/>
            <a:pathLst>
              <a:path w="546209" h="305223" stroke="0">
                <a:moveTo>
                  <a:pt x="546209" y="305223"/>
                </a:moveTo>
                <a:lnTo>
                  <a:pt x="546209" y="0"/>
                </a:lnTo>
                <a:lnTo>
                  <a:pt x="0" y="0"/>
                </a:lnTo>
                <a:lnTo>
                  <a:pt x="0" y="305223"/>
                </a:lnTo>
                <a:lnTo>
                  <a:pt x="546209" y="305223"/>
                </a:lnTo>
                <a:close/>
              </a:path>
              <a:path w="546209" h="305223" fill="none">
                <a:moveTo>
                  <a:pt x="546209" y="305223"/>
                </a:moveTo>
                <a:lnTo>
                  <a:pt x="546209" y="0"/>
                </a:lnTo>
                <a:lnTo>
                  <a:pt x="0" y="0"/>
                </a:lnTo>
                <a:lnTo>
                  <a:pt x="0" y="305223"/>
                </a:lnTo>
                <a:lnTo>
                  <a:pt x="546209" y="305223"/>
                </a:lnTo>
                <a:close/>
              </a:path>
            </a:pathLst>
          </a:custGeom>
          <a:solidFill>
            <a:srgbClr val="63A3E7"/>
          </a:solidFill>
          <a:ln w="4200" cap="flat">
            <a:solidFill>
              <a:srgbClr val="4F83BC"/>
            </a:solidFill>
            <a:miter/>
          </a:ln>
        </p:spPr>
        <p:txBody>
          <a:bodyPr wrap="square" lIns="38100" tIns="38100" rIns="38100" bIns="38100" rtlCol="0" anchor="ctr"/>
          <a:lstStyle/>
          <a:p>
            <a:pPr algn="ctr"/>
            <a:r>
              <a:rPr lang="zh-CN" altLang="en-US" sz="588" dirty="0">
                <a:solidFill>
                  <a:srgbClr val="191919"/>
                </a:solidFill>
                <a:latin typeface="Arial"/>
                <a:ea typeface="Arial"/>
                <a:cs typeface="Arial"/>
              </a:rPr>
              <a:t>Specialization</a:t>
            </a:r>
          </a:p>
        </p:txBody>
      </p:sp>
      <p:sp>
        <p:nvSpPr>
          <p:cNvPr id="337" name="Start"/>
          <p:cNvSpPr/>
          <p:nvPr/>
        </p:nvSpPr>
        <p:spPr>
          <a:xfrm>
            <a:off x="3548239" y="5049879"/>
            <a:ext cx="429609" cy="172017"/>
          </a:xfrm>
          <a:custGeom>
            <a:avLst/>
            <a:gdLst>
              <a:gd name="connsiteX0" fmla="*/ 0 w 429609"/>
              <a:gd name="connsiteY0" fmla="*/ 86008 h 172017"/>
              <a:gd name="connsiteX1" fmla="*/ 214805 w 429609"/>
              <a:gd name="connsiteY1" fmla="*/ 0 h 172017"/>
              <a:gd name="connsiteX2" fmla="*/ 429609 w 429609"/>
              <a:gd name="connsiteY2" fmla="*/ 86008 h 172017"/>
              <a:gd name="connsiteX3" fmla="*/ 214805 w 429609"/>
              <a:gd name="connsiteY3" fmla="*/ 172017 h 172017"/>
            </a:gdLst>
            <a:ahLst/>
            <a:cxnLst>
              <a:cxn ang="0">
                <a:pos x="connsiteX0" y="connsiteY0"/>
              </a:cxn>
              <a:cxn ang="0">
                <a:pos x="connsiteX1" y="connsiteY1"/>
              </a:cxn>
              <a:cxn ang="0">
                <a:pos x="connsiteX2" y="connsiteY2"/>
              </a:cxn>
              <a:cxn ang="0">
                <a:pos x="connsiteX3" y="connsiteY3"/>
              </a:cxn>
            </a:cxnLst>
            <a:rect l="l" t="t" r="r" b="b"/>
            <a:pathLst>
              <a:path w="429609" h="172017" stroke="0">
                <a:moveTo>
                  <a:pt x="0" y="86008"/>
                </a:moveTo>
                <a:cubicBezTo>
                  <a:pt x="0" y="38507"/>
                  <a:pt x="96171" y="0"/>
                  <a:pt x="214805" y="0"/>
                </a:cubicBezTo>
                <a:cubicBezTo>
                  <a:pt x="333438" y="0"/>
                  <a:pt x="429609" y="38507"/>
                  <a:pt x="429609" y="86008"/>
                </a:cubicBezTo>
                <a:cubicBezTo>
                  <a:pt x="429609" y="133509"/>
                  <a:pt x="333438" y="172017"/>
                  <a:pt x="214805" y="172017"/>
                </a:cubicBezTo>
                <a:cubicBezTo>
                  <a:pt x="96171" y="172017"/>
                  <a:pt x="0" y="133509"/>
                  <a:pt x="0" y="86008"/>
                </a:cubicBezTo>
                <a:close/>
              </a:path>
              <a:path w="429609" h="172017" fill="none">
                <a:moveTo>
                  <a:pt x="0" y="86008"/>
                </a:moveTo>
                <a:cubicBezTo>
                  <a:pt x="0" y="38507"/>
                  <a:pt x="96171" y="0"/>
                  <a:pt x="214805" y="0"/>
                </a:cubicBezTo>
                <a:cubicBezTo>
                  <a:pt x="333438" y="0"/>
                  <a:pt x="429609" y="38507"/>
                  <a:pt x="429609" y="86008"/>
                </a:cubicBezTo>
                <a:cubicBezTo>
                  <a:pt x="429609" y="133509"/>
                  <a:pt x="333438" y="172017"/>
                  <a:pt x="214805" y="172017"/>
                </a:cubicBezTo>
                <a:cubicBezTo>
                  <a:pt x="96171" y="172017"/>
                  <a:pt x="0" y="133509"/>
                  <a:pt x="0" y="86008"/>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spec_ID</a:t>
            </a:r>
          </a:p>
        </p:txBody>
      </p:sp>
      <p:sp>
        <p:nvSpPr>
          <p:cNvPr id="338" name="Start"/>
          <p:cNvSpPr/>
          <p:nvPr/>
        </p:nvSpPr>
        <p:spPr>
          <a:xfrm>
            <a:off x="2877195" y="5049879"/>
            <a:ext cx="651688" cy="172017"/>
          </a:xfrm>
          <a:custGeom>
            <a:avLst/>
            <a:gdLst>
              <a:gd name="connsiteX0" fmla="*/ 0 w 651688"/>
              <a:gd name="connsiteY0" fmla="*/ 86008 h 172017"/>
              <a:gd name="connsiteX1" fmla="*/ 325844 w 651688"/>
              <a:gd name="connsiteY1" fmla="*/ 0 h 172017"/>
              <a:gd name="connsiteX2" fmla="*/ 651688 w 651688"/>
              <a:gd name="connsiteY2" fmla="*/ 86008 h 172017"/>
              <a:gd name="connsiteX3" fmla="*/ 325844 w 651688"/>
              <a:gd name="connsiteY3" fmla="*/ 172017 h 172017"/>
            </a:gdLst>
            <a:ahLst/>
            <a:cxnLst>
              <a:cxn ang="0">
                <a:pos x="connsiteX0" y="connsiteY0"/>
              </a:cxn>
              <a:cxn ang="0">
                <a:pos x="connsiteX1" y="connsiteY1"/>
              </a:cxn>
              <a:cxn ang="0">
                <a:pos x="connsiteX2" y="connsiteY2"/>
              </a:cxn>
              <a:cxn ang="0">
                <a:pos x="connsiteX3" y="connsiteY3"/>
              </a:cxn>
            </a:cxnLst>
            <a:rect l="l" t="t" r="r" b="b"/>
            <a:pathLst>
              <a:path w="651688" h="172017" stroke="0">
                <a:moveTo>
                  <a:pt x="0" y="86008"/>
                </a:moveTo>
                <a:cubicBezTo>
                  <a:pt x="0" y="38507"/>
                  <a:pt x="145885" y="0"/>
                  <a:pt x="325844" y="0"/>
                </a:cubicBezTo>
                <a:cubicBezTo>
                  <a:pt x="505802" y="0"/>
                  <a:pt x="651688" y="38507"/>
                  <a:pt x="651688" y="86008"/>
                </a:cubicBezTo>
                <a:cubicBezTo>
                  <a:pt x="651688" y="133509"/>
                  <a:pt x="505802" y="172017"/>
                  <a:pt x="325844" y="172017"/>
                </a:cubicBezTo>
                <a:cubicBezTo>
                  <a:pt x="145885" y="172017"/>
                  <a:pt x="0" y="133509"/>
                  <a:pt x="0" y="86008"/>
                </a:cubicBezTo>
                <a:close/>
              </a:path>
              <a:path w="651688" h="172017" fill="none">
                <a:moveTo>
                  <a:pt x="0" y="86008"/>
                </a:moveTo>
                <a:cubicBezTo>
                  <a:pt x="0" y="38507"/>
                  <a:pt x="145885" y="0"/>
                  <a:pt x="325844" y="0"/>
                </a:cubicBezTo>
                <a:cubicBezTo>
                  <a:pt x="505802" y="0"/>
                  <a:pt x="651688" y="38507"/>
                  <a:pt x="651688" y="86008"/>
                </a:cubicBezTo>
                <a:cubicBezTo>
                  <a:pt x="651688" y="133509"/>
                  <a:pt x="505802" y="172017"/>
                  <a:pt x="325844" y="172017"/>
                </a:cubicBezTo>
                <a:cubicBezTo>
                  <a:pt x="145885" y="172017"/>
                  <a:pt x="0" y="133509"/>
                  <a:pt x="0" y="86008"/>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spec_description</a:t>
            </a:r>
          </a:p>
        </p:txBody>
      </p:sp>
      <p:sp>
        <p:nvSpPr>
          <p:cNvPr id="339" name="Start"/>
          <p:cNvSpPr/>
          <p:nvPr/>
        </p:nvSpPr>
        <p:spPr>
          <a:xfrm>
            <a:off x="2428234" y="5049879"/>
            <a:ext cx="429609" cy="172017"/>
          </a:xfrm>
          <a:custGeom>
            <a:avLst/>
            <a:gdLst>
              <a:gd name="connsiteX0" fmla="*/ 0 w 429609"/>
              <a:gd name="connsiteY0" fmla="*/ 86008 h 172017"/>
              <a:gd name="connsiteX1" fmla="*/ 214805 w 429609"/>
              <a:gd name="connsiteY1" fmla="*/ 0 h 172017"/>
              <a:gd name="connsiteX2" fmla="*/ 429609 w 429609"/>
              <a:gd name="connsiteY2" fmla="*/ 86008 h 172017"/>
              <a:gd name="connsiteX3" fmla="*/ 214805 w 429609"/>
              <a:gd name="connsiteY3" fmla="*/ 172017 h 172017"/>
            </a:gdLst>
            <a:ahLst/>
            <a:cxnLst>
              <a:cxn ang="0">
                <a:pos x="connsiteX0" y="connsiteY0"/>
              </a:cxn>
              <a:cxn ang="0">
                <a:pos x="connsiteX1" y="connsiteY1"/>
              </a:cxn>
              <a:cxn ang="0">
                <a:pos x="connsiteX2" y="connsiteY2"/>
              </a:cxn>
              <a:cxn ang="0">
                <a:pos x="connsiteX3" y="connsiteY3"/>
              </a:cxn>
            </a:cxnLst>
            <a:rect l="l" t="t" r="r" b="b"/>
            <a:pathLst>
              <a:path w="429609" h="172017" stroke="0">
                <a:moveTo>
                  <a:pt x="0" y="86008"/>
                </a:moveTo>
                <a:cubicBezTo>
                  <a:pt x="0" y="38507"/>
                  <a:pt x="96171" y="0"/>
                  <a:pt x="214805" y="0"/>
                </a:cubicBezTo>
                <a:cubicBezTo>
                  <a:pt x="333438" y="0"/>
                  <a:pt x="429609" y="38507"/>
                  <a:pt x="429609" y="86008"/>
                </a:cubicBezTo>
                <a:cubicBezTo>
                  <a:pt x="429609" y="133509"/>
                  <a:pt x="333438" y="172017"/>
                  <a:pt x="214805" y="172017"/>
                </a:cubicBezTo>
                <a:cubicBezTo>
                  <a:pt x="96171" y="172017"/>
                  <a:pt x="0" y="133509"/>
                  <a:pt x="0" y="86008"/>
                </a:cubicBezTo>
                <a:close/>
              </a:path>
              <a:path w="429609" h="172017" fill="none">
                <a:moveTo>
                  <a:pt x="0" y="86008"/>
                </a:moveTo>
                <a:cubicBezTo>
                  <a:pt x="0" y="38507"/>
                  <a:pt x="96171" y="0"/>
                  <a:pt x="214805" y="0"/>
                </a:cubicBezTo>
                <a:cubicBezTo>
                  <a:pt x="333438" y="0"/>
                  <a:pt x="429609" y="38507"/>
                  <a:pt x="429609" y="86008"/>
                </a:cubicBezTo>
                <a:cubicBezTo>
                  <a:pt x="429609" y="133509"/>
                  <a:pt x="333438" y="172017"/>
                  <a:pt x="214805" y="172017"/>
                </a:cubicBezTo>
                <a:cubicBezTo>
                  <a:pt x="96171" y="172017"/>
                  <a:pt x="0" y="133509"/>
                  <a:pt x="0" y="86008"/>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spec_Name</a:t>
            </a:r>
          </a:p>
        </p:txBody>
      </p:sp>
      <p:sp>
        <p:nvSpPr>
          <p:cNvPr id="368" name="Decision"/>
          <p:cNvSpPr/>
          <p:nvPr/>
        </p:nvSpPr>
        <p:spPr>
          <a:xfrm>
            <a:off x="5076113" y="2747151"/>
            <a:ext cx="576736" cy="384563"/>
          </a:xfrm>
          <a:custGeom>
            <a:avLst/>
            <a:gdLst>
              <a:gd name="connsiteX0" fmla="*/ 0 w 576736"/>
              <a:gd name="connsiteY0" fmla="*/ 192281 h 384563"/>
              <a:gd name="connsiteX1" fmla="*/ 288368 w 576736"/>
              <a:gd name="connsiteY1" fmla="*/ 0 h 384563"/>
              <a:gd name="connsiteX2" fmla="*/ 576736 w 576736"/>
              <a:gd name="connsiteY2" fmla="*/ 192281 h 384563"/>
              <a:gd name="connsiteX3" fmla="*/ 288368 w 576736"/>
              <a:gd name="connsiteY3" fmla="*/ 384563 h 384563"/>
              <a:gd name="rtl" fmla="*/ 92278 w 576736"/>
              <a:gd name="rtt" fmla="*/ 69221 h 384563"/>
              <a:gd name="rtr" fmla="*/ 484458 w 576736"/>
              <a:gd name="rtb" fmla="*/ 315341 h 384563"/>
            </a:gdLst>
            <a:ahLst/>
            <a:cxnLst>
              <a:cxn ang="0">
                <a:pos x="connsiteX0" y="connsiteY0"/>
              </a:cxn>
              <a:cxn ang="0">
                <a:pos x="connsiteX1" y="connsiteY1"/>
              </a:cxn>
              <a:cxn ang="0">
                <a:pos x="connsiteX2" y="connsiteY2"/>
              </a:cxn>
              <a:cxn ang="0">
                <a:pos x="connsiteX3" y="connsiteY3"/>
              </a:cxn>
            </a:cxnLst>
            <a:rect l="rtl" t="rtt" r="rtr" b="rtb"/>
            <a:pathLst>
              <a:path w="576736" h="384563" stroke="0">
                <a:moveTo>
                  <a:pt x="288368" y="384563"/>
                </a:moveTo>
                <a:lnTo>
                  <a:pt x="576736" y="192281"/>
                </a:lnTo>
                <a:lnTo>
                  <a:pt x="288368" y="0"/>
                </a:lnTo>
                <a:lnTo>
                  <a:pt x="0" y="192281"/>
                </a:lnTo>
                <a:lnTo>
                  <a:pt x="288368" y="384563"/>
                </a:lnTo>
                <a:close/>
              </a:path>
              <a:path w="576736" h="384563" fill="none">
                <a:moveTo>
                  <a:pt x="288368" y="384563"/>
                </a:moveTo>
                <a:lnTo>
                  <a:pt x="576736" y="192281"/>
                </a:lnTo>
                <a:lnTo>
                  <a:pt x="288368" y="0"/>
                </a:lnTo>
                <a:lnTo>
                  <a:pt x="0" y="192281"/>
                </a:lnTo>
                <a:lnTo>
                  <a:pt x="288368" y="384563"/>
                </a:lnTo>
                <a:close/>
              </a:path>
            </a:pathLst>
          </a:custGeom>
          <a:solidFill>
            <a:srgbClr val="A6CE5C"/>
          </a:solidFill>
          <a:ln w="4200" cap="flat">
            <a:solidFill>
              <a:srgbClr val="86A749"/>
            </a:solidFill>
            <a:miter/>
          </a:ln>
        </p:spPr>
        <p:txBody>
          <a:bodyPr wrap="square" lIns="38100" tIns="38100" rIns="38100" bIns="38100" rtlCol="0" anchor="ctr"/>
          <a:lstStyle/>
          <a:p>
            <a:pPr algn="ctr"/>
            <a:r>
              <a:rPr lang="zh-CN" altLang="en-US" sz="672" dirty="0">
                <a:solidFill>
                  <a:srgbClr val="191919"/>
                </a:solidFill>
                <a:latin typeface="Arial"/>
                <a:ea typeface="Arial"/>
                <a:cs typeface="Arial"/>
              </a:rPr>
              <a:t>Teaches</a:t>
            </a:r>
          </a:p>
        </p:txBody>
      </p:sp>
      <p:sp>
        <p:nvSpPr>
          <p:cNvPr id="382" name="ConnectLine"/>
          <p:cNvSpPr/>
          <p:nvPr/>
        </p:nvSpPr>
        <p:spPr>
          <a:xfrm>
            <a:off x="2566645" y="2989555"/>
            <a:ext cx="596400" cy="995400"/>
          </a:xfrm>
          <a:custGeom>
            <a:avLst/>
            <a:gdLst/>
            <a:ahLst/>
            <a:cxnLst/>
            <a:rect l="l" t="t" r="r" b="b"/>
            <a:pathLst>
              <a:path w="596400" h="995400" fill="none">
                <a:moveTo>
                  <a:pt x="0" y="995400"/>
                </a:moveTo>
                <a:lnTo>
                  <a:pt x="478800" y="995400"/>
                </a:lnTo>
                <a:lnTo>
                  <a:pt x="478800" y="0"/>
                </a:lnTo>
                <a:lnTo>
                  <a:pt x="596400" y="0"/>
                </a:lnTo>
              </a:path>
            </a:pathLst>
          </a:custGeom>
          <a:noFill/>
          <a:ln w="4200" cap="flat">
            <a:solidFill>
              <a:srgbClr val="303030"/>
            </a:solidFill>
            <a:miter/>
          </a:ln>
        </p:spPr>
        <p:txBody>
          <a:bodyPr/>
          <a:lstStyle/>
          <a:p>
            <a:endParaRPr lang="en-US"/>
          </a:p>
        </p:txBody>
      </p:sp>
      <p:sp>
        <p:nvSpPr>
          <p:cNvPr id="383" name="ConnectLine"/>
          <p:cNvSpPr/>
          <p:nvPr/>
        </p:nvSpPr>
        <p:spPr>
          <a:xfrm>
            <a:off x="2566645" y="2990201"/>
            <a:ext cx="596400" cy="882000"/>
          </a:xfrm>
          <a:custGeom>
            <a:avLst/>
            <a:gdLst/>
            <a:ahLst/>
            <a:cxnLst/>
            <a:rect l="l" t="t" r="r" b="b"/>
            <a:pathLst>
              <a:path w="596400" h="882000" fill="none">
                <a:moveTo>
                  <a:pt x="0" y="882000"/>
                </a:moveTo>
                <a:lnTo>
                  <a:pt x="478800" y="882000"/>
                </a:lnTo>
                <a:lnTo>
                  <a:pt x="478800" y="0"/>
                </a:lnTo>
                <a:lnTo>
                  <a:pt x="596400" y="0"/>
                </a:lnTo>
              </a:path>
            </a:pathLst>
          </a:custGeom>
          <a:noFill/>
          <a:ln w="4200" cap="flat">
            <a:solidFill>
              <a:srgbClr val="303030"/>
            </a:solidFill>
            <a:miter/>
          </a:ln>
        </p:spPr>
        <p:txBody>
          <a:bodyPr/>
          <a:lstStyle/>
          <a:p>
            <a:endParaRPr lang="en-US"/>
          </a:p>
        </p:txBody>
      </p:sp>
      <p:sp>
        <p:nvSpPr>
          <p:cNvPr id="384" name="ConnectLine"/>
          <p:cNvSpPr/>
          <p:nvPr/>
        </p:nvSpPr>
        <p:spPr>
          <a:xfrm>
            <a:off x="2566645" y="2989797"/>
            <a:ext cx="596400" cy="760200"/>
          </a:xfrm>
          <a:custGeom>
            <a:avLst/>
            <a:gdLst/>
            <a:ahLst/>
            <a:cxnLst/>
            <a:rect l="l" t="t" r="r" b="b"/>
            <a:pathLst>
              <a:path w="596400" h="760200" fill="none">
                <a:moveTo>
                  <a:pt x="0" y="760200"/>
                </a:moveTo>
                <a:lnTo>
                  <a:pt x="478800" y="760200"/>
                </a:lnTo>
                <a:lnTo>
                  <a:pt x="478800" y="0"/>
                </a:lnTo>
                <a:lnTo>
                  <a:pt x="596400" y="0"/>
                </a:lnTo>
              </a:path>
            </a:pathLst>
          </a:custGeom>
          <a:noFill/>
          <a:ln w="4200" cap="flat">
            <a:solidFill>
              <a:srgbClr val="303030"/>
            </a:solidFill>
            <a:miter/>
          </a:ln>
        </p:spPr>
        <p:txBody>
          <a:bodyPr/>
          <a:lstStyle/>
          <a:p>
            <a:endParaRPr lang="en-US"/>
          </a:p>
        </p:txBody>
      </p:sp>
      <p:sp>
        <p:nvSpPr>
          <p:cNvPr id="385" name="ConnectLine"/>
          <p:cNvSpPr/>
          <p:nvPr/>
        </p:nvSpPr>
        <p:spPr>
          <a:xfrm>
            <a:off x="2532118" y="2992149"/>
            <a:ext cx="638400" cy="550200"/>
          </a:xfrm>
          <a:custGeom>
            <a:avLst/>
            <a:gdLst/>
            <a:ahLst/>
            <a:cxnLst/>
            <a:rect l="l" t="t" r="r" b="b"/>
            <a:pathLst>
              <a:path w="638400" h="550200" fill="none">
                <a:moveTo>
                  <a:pt x="0" y="550200"/>
                </a:moveTo>
                <a:lnTo>
                  <a:pt x="520800" y="550200"/>
                </a:lnTo>
                <a:lnTo>
                  <a:pt x="520800" y="0"/>
                </a:lnTo>
                <a:lnTo>
                  <a:pt x="638400" y="0"/>
                </a:lnTo>
              </a:path>
            </a:pathLst>
          </a:custGeom>
          <a:noFill/>
          <a:ln w="4200" cap="flat">
            <a:solidFill>
              <a:srgbClr val="303030"/>
            </a:solidFill>
            <a:miter/>
          </a:ln>
        </p:spPr>
        <p:txBody>
          <a:bodyPr/>
          <a:lstStyle/>
          <a:p>
            <a:endParaRPr lang="en-US"/>
          </a:p>
        </p:txBody>
      </p:sp>
      <p:sp>
        <p:nvSpPr>
          <p:cNvPr id="386" name="ConnectLine"/>
          <p:cNvSpPr/>
          <p:nvPr/>
        </p:nvSpPr>
        <p:spPr>
          <a:xfrm>
            <a:off x="2518263" y="2989543"/>
            <a:ext cx="651000" cy="373800"/>
          </a:xfrm>
          <a:custGeom>
            <a:avLst/>
            <a:gdLst/>
            <a:ahLst/>
            <a:cxnLst/>
            <a:rect l="l" t="t" r="r" b="b"/>
            <a:pathLst>
              <a:path w="651000" h="373800" fill="none">
                <a:moveTo>
                  <a:pt x="0" y="373800"/>
                </a:moveTo>
                <a:lnTo>
                  <a:pt x="533400" y="373800"/>
                </a:lnTo>
                <a:lnTo>
                  <a:pt x="533400" y="0"/>
                </a:lnTo>
                <a:lnTo>
                  <a:pt x="651000" y="0"/>
                </a:lnTo>
              </a:path>
            </a:pathLst>
          </a:custGeom>
          <a:noFill/>
          <a:ln w="4200" cap="flat">
            <a:solidFill>
              <a:srgbClr val="303030"/>
            </a:solidFill>
            <a:miter/>
          </a:ln>
        </p:spPr>
        <p:txBody>
          <a:bodyPr/>
          <a:lstStyle/>
          <a:p>
            <a:endParaRPr lang="en-US"/>
          </a:p>
        </p:txBody>
      </p:sp>
      <p:sp>
        <p:nvSpPr>
          <p:cNvPr id="389" name="ConnectLine"/>
          <p:cNvSpPr/>
          <p:nvPr/>
        </p:nvSpPr>
        <p:spPr>
          <a:xfrm>
            <a:off x="2630728" y="2989784"/>
            <a:ext cx="541800" cy="21000"/>
          </a:xfrm>
          <a:custGeom>
            <a:avLst/>
            <a:gdLst/>
            <a:ahLst/>
            <a:cxnLst/>
            <a:rect l="l" t="t" r="r" b="b"/>
            <a:pathLst>
              <a:path w="541800" h="21000" fill="none">
                <a:moveTo>
                  <a:pt x="0" y="21000"/>
                </a:moveTo>
                <a:lnTo>
                  <a:pt x="424200" y="21000"/>
                </a:lnTo>
                <a:lnTo>
                  <a:pt x="424200" y="0"/>
                </a:lnTo>
                <a:lnTo>
                  <a:pt x="541800" y="0"/>
                </a:lnTo>
              </a:path>
            </a:pathLst>
          </a:custGeom>
          <a:noFill/>
          <a:ln w="4200" cap="flat">
            <a:solidFill>
              <a:srgbClr val="303030"/>
            </a:solidFill>
            <a:miter/>
          </a:ln>
        </p:spPr>
        <p:txBody>
          <a:bodyPr/>
          <a:lstStyle/>
          <a:p>
            <a:endParaRPr lang="en-US"/>
          </a:p>
        </p:txBody>
      </p:sp>
      <p:sp>
        <p:nvSpPr>
          <p:cNvPr id="390" name="ConnectLine"/>
          <p:cNvSpPr/>
          <p:nvPr/>
        </p:nvSpPr>
        <p:spPr>
          <a:xfrm>
            <a:off x="2630728" y="2893980"/>
            <a:ext cx="541800" cy="92400"/>
          </a:xfrm>
          <a:custGeom>
            <a:avLst/>
            <a:gdLst/>
            <a:ahLst/>
            <a:cxnLst/>
            <a:rect l="l" t="t" r="r" b="b"/>
            <a:pathLst>
              <a:path w="541800" h="92400" fill="none">
                <a:moveTo>
                  <a:pt x="0" y="0"/>
                </a:moveTo>
                <a:lnTo>
                  <a:pt x="424200" y="0"/>
                </a:lnTo>
                <a:lnTo>
                  <a:pt x="424200" y="92400"/>
                </a:lnTo>
                <a:lnTo>
                  <a:pt x="541800" y="92400"/>
                </a:lnTo>
              </a:path>
            </a:pathLst>
          </a:custGeom>
          <a:noFill/>
          <a:ln w="4200" cap="flat">
            <a:solidFill>
              <a:srgbClr val="303030"/>
            </a:solidFill>
            <a:miter/>
          </a:ln>
        </p:spPr>
        <p:txBody>
          <a:bodyPr/>
          <a:lstStyle/>
          <a:p>
            <a:endParaRPr lang="en-US"/>
          </a:p>
        </p:txBody>
      </p:sp>
      <p:sp>
        <p:nvSpPr>
          <p:cNvPr id="391" name="ConnectLine"/>
          <p:cNvSpPr/>
          <p:nvPr/>
        </p:nvSpPr>
        <p:spPr>
          <a:xfrm>
            <a:off x="2630728" y="2777197"/>
            <a:ext cx="541800" cy="210000"/>
          </a:xfrm>
          <a:custGeom>
            <a:avLst/>
            <a:gdLst/>
            <a:ahLst/>
            <a:cxnLst/>
            <a:rect l="l" t="t" r="r" b="b"/>
            <a:pathLst>
              <a:path w="541800" h="210000" fill="none">
                <a:moveTo>
                  <a:pt x="0" y="0"/>
                </a:moveTo>
                <a:lnTo>
                  <a:pt x="424200" y="0"/>
                </a:lnTo>
                <a:lnTo>
                  <a:pt x="424200" y="210000"/>
                </a:lnTo>
                <a:lnTo>
                  <a:pt x="541800" y="210000"/>
                </a:lnTo>
              </a:path>
            </a:pathLst>
          </a:custGeom>
          <a:noFill/>
          <a:ln w="4200" cap="flat">
            <a:solidFill>
              <a:srgbClr val="303030"/>
            </a:solidFill>
            <a:miter/>
          </a:ln>
        </p:spPr>
        <p:txBody>
          <a:bodyPr/>
          <a:lstStyle/>
          <a:p>
            <a:endParaRPr lang="en-US"/>
          </a:p>
        </p:txBody>
      </p:sp>
      <p:sp>
        <p:nvSpPr>
          <p:cNvPr id="392" name="ConnectLine"/>
          <p:cNvSpPr/>
          <p:nvPr/>
        </p:nvSpPr>
        <p:spPr>
          <a:xfrm>
            <a:off x="2630728" y="2660414"/>
            <a:ext cx="541800" cy="327600"/>
          </a:xfrm>
          <a:custGeom>
            <a:avLst/>
            <a:gdLst/>
            <a:ahLst/>
            <a:cxnLst/>
            <a:rect l="l" t="t" r="r" b="b"/>
            <a:pathLst>
              <a:path w="541800" h="327600" fill="none">
                <a:moveTo>
                  <a:pt x="0" y="0"/>
                </a:moveTo>
                <a:lnTo>
                  <a:pt x="424200" y="0"/>
                </a:lnTo>
                <a:lnTo>
                  <a:pt x="424200" y="327600"/>
                </a:lnTo>
                <a:lnTo>
                  <a:pt x="541800" y="327600"/>
                </a:lnTo>
              </a:path>
            </a:pathLst>
          </a:custGeom>
          <a:noFill/>
          <a:ln w="4200" cap="flat">
            <a:solidFill>
              <a:srgbClr val="303030"/>
            </a:solidFill>
            <a:miter/>
          </a:ln>
        </p:spPr>
        <p:txBody>
          <a:bodyPr/>
          <a:lstStyle/>
          <a:p>
            <a:endParaRPr lang="en-US"/>
          </a:p>
        </p:txBody>
      </p:sp>
      <p:sp>
        <p:nvSpPr>
          <p:cNvPr id="393" name="ConnectLine"/>
          <p:cNvSpPr/>
          <p:nvPr/>
        </p:nvSpPr>
        <p:spPr>
          <a:xfrm>
            <a:off x="2630728" y="2543610"/>
            <a:ext cx="541800" cy="445200"/>
          </a:xfrm>
          <a:custGeom>
            <a:avLst/>
            <a:gdLst/>
            <a:ahLst/>
            <a:cxnLst/>
            <a:rect l="l" t="t" r="r" b="b"/>
            <a:pathLst>
              <a:path w="541800" h="445200" fill="none">
                <a:moveTo>
                  <a:pt x="0" y="0"/>
                </a:moveTo>
                <a:lnTo>
                  <a:pt x="424200" y="0"/>
                </a:lnTo>
                <a:lnTo>
                  <a:pt x="424200" y="445200"/>
                </a:lnTo>
                <a:lnTo>
                  <a:pt x="541800" y="445200"/>
                </a:lnTo>
              </a:path>
            </a:pathLst>
          </a:custGeom>
          <a:noFill/>
          <a:ln w="4200" cap="flat">
            <a:solidFill>
              <a:srgbClr val="303030"/>
            </a:solidFill>
            <a:miter/>
          </a:ln>
        </p:spPr>
        <p:txBody>
          <a:bodyPr/>
          <a:lstStyle/>
          <a:p>
            <a:endParaRPr lang="en-US"/>
          </a:p>
        </p:txBody>
      </p:sp>
      <p:sp>
        <p:nvSpPr>
          <p:cNvPr id="394" name="ConnectLine"/>
          <p:cNvSpPr/>
          <p:nvPr/>
        </p:nvSpPr>
        <p:spPr>
          <a:xfrm>
            <a:off x="2630728" y="2426828"/>
            <a:ext cx="541800" cy="558600"/>
          </a:xfrm>
          <a:custGeom>
            <a:avLst/>
            <a:gdLst/>
            <a:ahLst/>
            <a:cxnLst/>
            <a:rect l="l" t="t" r="r" b="b"/>
            <a:pathLst>
              <a:path w="541800" h="558600" fill="none">
                <a:moveTo>
                  <a:pt x="0" y="0"/>
                </a:moveTo>
                <a:lnTo>
                  <a:pt x="424200" y="0"/>
                </a:lnTo>
                <a:lnTo>
                  <a:pt x="424200" y="558600"/>
                </a:lnTo>
                <a:lnTo>
                  <a:pt x="541800" y="558600"/>
                </a:lnTo>
              </a:path>
            </a:pathLst>
          </a:custGeom>
          <a:noFill/>
          <a:ln w="4200" cap="flat">
            <a:solidFill>
              <a:srgbClr val="303030"/>
            </a:solidFill>
            <a:miter/>
          </a:ln>
        </p:spPr>
        <p:txBody>
          <a:bodyPr/>
          <a:lstStyle/>
          <a:p>
            <a:endParaRPr lang="en-US"/>
          </a:p>
        </p:txBody>
      </p:sp>
      <p:sp>
        <p:nvSpPr>
          <p:cNvPr id="395" name="ConnectLine"/>
          <p:cNvSpPr/>
          <p:nvPr/>
        </p:nvSpPr>
        <p:spPr>
          <a:xfrm>
            <a:off x="5324237" y="505783"/>
            <a:ext cx="2297400" cy="277200"/>
          </a:xfrm>
          <a:custGeom>
            <a:avLst/>
            <a:gdLst/>
            <a:ahLst/>
            <a:cxnLst/>
            <a:rect l="l" t="t" r="r" b="b"/>
            <a:pathLst>
              <a:path w="2297400" h="277200" fill="none">
                <a:moveTo>
                  <a:pt x="2297400" y="0"/>
                </a:moveTo>
                <a:lnTo>
                  <a:pt x="2297400" y="159600"/>
                </a:lnTo>
                <a:lnTo>
                  <a:pt x="0" y="159600"/>
                </a:lnTo>
                <a:lnTo>
                  <a:pt x="0" y="277200"/>
                </a:lnTo>
              </a:path>
            </a:pathLst>
          </a:custGeom>
          <a:noFill/>
          <a:ln w="4200" cap="flat">
            <a:solidFill>
              <a:srgbClr val="303030"/>
            </a:solidFill>
            <a:miter/>
          </a:ln>
        </p:spPr>
        <p:txBody>
          <a:bodyPr/>
          <a:lstStyle/>
          <a:p>
            <a:endParaRPr lang="en-US"/>
          </a:p>
        </p:txBody>
      </p:sp>
      <p:sp>
        <p:nvSpPr>
          <p:cNvPr id="396" name="ConnectLine"/>
          <p:cNvSpPr/>
          <p:nvPr/>
        </p:nvSpPr>
        <p:spPr>
          <a:xfrm>
            <a:off x="5322965" y="505783"/>
            <a:ext cx="1680000" cy="277200"/>
          </a:xfrm>
          <a:custGeom>
            <a:avLst/>
            <a:gdLst/>
            <a:ahLst/>
            <a:cxnLst/>
            <a:rect l="l" t="t" r="r" b="b"/>
            <a:pathLst>
              <a:path w="1680000" h="277200" fill="none">
                <a:moveTo>
                  <a:pt x="1680000" y="0"/>
                </a:moveTo>
                <a:lnTo>
                  <a:pt x="1680000" y="159600"/>
                </a:lnTo>
                <a:lnTo>
                  <a:pt x="0" y="159600"/>
                </a:lnTo>
                <a:lnTo>
                  <a:pt x="0" y="277200"/>
                </a:lnTo>
              </a:path>
            </a:pathLst>
          </a:custGeom>
          <a:noFill/>
          <a:ln w="4200" cap="flat">
            <a:solidFill>
              <a:srgbClr val="303030"/>
            </a:solidFill>
            <a:miter/>
          </a:ln>
        </p:spPr>
        <p:txBody>
          <a:bodyPr/>
          <a:lstStyle/>
          <a:p>
            <a:endParaRPr lang="en-US"/>
          </a:p>
        </p:txBody>
      </p:sp>
      <p:sp>
        <p:nvSpPr>
          <p:cNvPr id="397" name="ConnectLine"/>
          <p:cNvSpPr/>
          <p:nvPr/>
        </p:nvSpPr>
        <p:spPr>
          <a:xfrm>
            <a:off x="5321642" y="505783"/>
            <a:ext cx="1062600" cy="277200"/>
          </a:xfrm>
          <a:custGeom>
            <a:avLst/>
            <a:gdLst/>
            <a:ahLst/>
            <a:cxnLst/>
            <a:rect l="l" t="t" r="r" b="b"/>
            <a:pathLst>
              <a:path w="1062600" h="277200" fill="none">
                <a:moveTo>
                  <a:pt x="1062600" y="0"/>
                </a:moveTo>
                <a:lnTo>
                  <a:pt x="1062600" y="159600"/>
                </a:lnTo>
                <a:lnTo>
                  <a:pt x="0" y="159600"/>
                </a:lnTo>
                <a:lnTo>
                  <a:pt x="0" y="277200"/>
                </a:lnTo>
              </a:path>
            </a:pathLst>
          </a:custGeom>
          <a:noFill/>
          <a:ln w="4200" cap="flat">
            <a:solidFill>
              <a:srgbClr val="303030"/>
            </a:solidFill>
            <a:miter/>
          </a:ln>
        </p:spPr>
        <p:txBody>
          <a:bodyPr/>
          <a:lstStyle/>
          <a:p>
            <a:endParaRPr lang="en-US"/>
          </a:p>
        </p:txBody>
      </p:sp>
      <p:sp>
        <p:nvSpPr>
          <p:cNvPr id="398" name="ConnectLine"/>
          <p:cNvSpPr/>
          <p:nvPr/>
        </p:nvSpPr>
        <p:spPr>
          <a:xfrm>
            <a:off x="5321600" y="505783"/>
            <a:ext cx="512400" cy="277200"/>
          </a:xfrm>
          <a:custGeom>
            <a:avLst/>
            <a:gdLst/>
            <a:ahLst/>
            <a:cxnLst/>
            <a:rect l="l" t="t" r="r" b="b"/>
            <a:pathLst>
              <a:path w="512400" h="277200" fill="none">
                <a:moveTo>
                  <a:pt x="512400" y="0"/>
                </a:moveTo>
                <a:lnTo>
                  <a:pt x="512400" y="159600"/>
                </a:lnTo>
                <a:lnTo>
                  <a:pt x="0" y="159600"/>
                </a:lnTo>
                <a:lnTo>
                  <a:pt x="0" y="277200"/>
                </a:lnTo>
              </a:path>
            </a:pathLst>
          </a:custGeom>
          <a:noFill/>
          <a:ln w="4200" cap="flat">
            <a:solidFill>
              <a:srgbClr val="303030"/>
            </a:solidFill>
            <a:miter/>
          </a:ln>
        </p:spPr>
        <p:txBody>
          <a:bodyPr/>
          <a:lstStyle/>
          <a:p>
            <a:endParaRPr lang="en-US"/>
          </a:p>
        </p:txBody>
      </p:sp>
      <p:sp>
        <p:nvSpPr>
          <p:cNvPr id="410" name="ConnectLine"/>
          <p:cNvSpPr/>
          <p:nvPr/>
        </p:nvSpPr>
        <p:spPr>
          <a:xfrm>
            <a:off x="4701479" y="4824651"/>
            <a:ext cx="256200" cy="289800"/>
          </a:xfrm>
          <a:custGeom>
            <a:avLst/>
            <a:gdLst/>
            <a:ahLst/>
            <a:cxnLst/>
            <a:rect l="l" t="t" r="r" b="b"/>
            <a:pathLst>
              <a:path w="256200" h="289800" fill="none">
                <a:moveTo>
                  <a:pt x="0" y="289800"/>
                </a:moveTo>
                <a:lnTo>
                  <a:pt x="138600" y="289800"/>
                </a:lnTo>
                <a:lnTo>
                  <a:pt x="138600" y="0"/>
                </a:lnTo>
                <a:lnTo>
                  <a:pt x="256200" y="0"/>
                </a:lnTo>
              </a:path>
            </a:pathLst>
          </a:custGeom>
          <a:noFill/>
          <a:ln w="4200" cap="flat">
            <a:solidFill>
              <a:srgbClr val="303030"/>
            </a:solidFill>
            <a:miter/>
          </a:ln>
        </p:spPr>
        <p:txBody>
          <a:bodyPr/>
          <a:lstStyle/>
          <a:p>
            <a:endParaRPr lang="en-US"/>
          </a:p>
        </p:txBody>
      </p:sp>
      <p:sp>
        <p:nvSpPr>
          <p:cNvPr id="411" name="ConnectLine"/>
          <p:cNvSpPr/>
          <p:nvPr/>
        </p:nvSpPr>
        <p:spPr>
          <a:xfrm>
            <a:off x="4701479" y="4820605"/>
            <a:ext cx="256200" cy="121800"/>
          </a:xfrm>
          <a:custGeom>
            <a:avLst/>
            <a:gdLst/>
            <a:ahLst/>
            <a:cxnLst/>
            <a:rect l="l" t="t" r="r" b="b"/>
            <a:pathLst>
              <a:path w="256200" h="121800" fill="none">
                <a:moveTo>
                  <a:pt x="0" y="121800"/>
                </a:moveTo>
                <a:lnTo>
                  <a:pt x="138600" y="121800"/>
                </a:lnTo>
                <a:lnTo>
                  <a:pt x="138600" y="0"/>
                </a:lnTo>
                <a:lnTo>
                  <a:pt x="256200" y="0"/>
                </a:lnTo>
              </a:path>
            </a:pathLst>
          </a:custGeom>
          <a:noFill/>
          <a:ln w="4200" cap="flat">
            <a:solidFill>
              <a:srgbClr val="303030"/>
            </a:solidFill>
            <a:miter/>
          </a:ln>
        </p:spPr>
        <p:txBody>
          <a:bodyPr/>
          <a:lstStyle/>
          <a:p>
            <a:endParaRPr lang="en-US"/>
          </a:p>
        </p:txBody>
      </p:sp>
      <p:sp>
        <p:nvSpPr>
          <p:cNvPr id="412" name="ConnectLine"/>
          <p:cNvSpPr/>
          <p:nvPr/>
        </p:nvSpPr>
        <p:spPr>
          <a:xfrm>
            <a:off x="4701479" y="4770335"/>
            <a:ext cx="256200" cy="50400"/>
          </a:xfrm>
          <a:custGeom>
            <a:avLst/>
            <a:gdLst/>
            <a:ahLst/>
            <a:cxnLst/>
            <a:rect l="l" t="t" r="r" b="b"/>
            <a:pathLst>
              <a:path w="256200" h="50400" fill="none">
                <a:moveTo>
                  <a:pt x="0" y="0"/>
                </a:moveTo>
                <a:lnTo>
                  <a:pt x="138600" y="0"/>
                </a:lnTo>
                <a:lnTo>
                  <a:pt x="138600" y="50400"/>
                </a:lnTo>
                <a:lnTo>
                  <a:pt x="256200" y="50400"/>
                </a:lnTo>
              </a:path>
            </a:pathLst>
          </a:custGeom>
          <a:noFill/>
          <a:ln w="4200" cap="flat">
            <a:solidFill>
              <a:srgbClr val="303030"/>
            </a:solidFill>
            <a:miter/>
          </a:ln>
        </p:spPr>
        <p:txBody>
          <a:bodyPr/>
          <a:lstStyle/>
          <a:p>
            <a:endParaRPr lang="en-US"/>
          </a:p>
        </p:txBody>
      </p:sp>
      <p:sp>
        <p:nvSpPr>
          <p:cNvPr id="413" name="ConnectLine"/>
          <p:cNvSpPr/>
          <p:nvPr/>
        </p:nvSpPr>
        <p:spPr>
          <a:xfrm>
            <a:off x="4701479" y="4598289"/>
            <a:ext cx="256200" cy="222600"/>
          </a:xfrm>
          <a:custGeom>
            <a:avLst/>
            <a:gdLst/>
            <a:ahLst/>
            <a:cxnLst/>
            <a:rect l="l" t="t" r="r" b="b"/>
            <a:pathLst>
              <a:path w="256200" h="222600" fill="none">
                <a:moveTo>
                  <a:pt x="0" y="0"/>
                </a:moveTo>
                <a:lnTo>
                  <a:pt x="138600" y="0"/>
                </a:lnTo>
                <a:lnTo>
                  <a:pt x="138600" y="222600"/>
                </a:lnTo>
                <a:lnTo>
                  <a:pt x="256200" y="222600"/>
                </a:lnTo>
              </a:path>
            </a:pathLst>
          </a:custGeom>
          <a:noFill/>
          <a:ln w="4200" cap="flat">
            <a:solidFill>
              <a:srgbClr val="303030"/>
            </a:solidFill>
            <a:miter/>
          </a:ln>
        </p:spPr>
        <p:txBody>
          <a:bodyPr/>
          <a:lstStyle/>
          <a:p>
            <a:endParaRPr lang="en-US"/>
          </a:p>
        </p:txBody>
      </p:sp>
      <p:sp>
        <p:nvSpPr>
          <p:cNvPr id="414" name="ConnectLine"/>
          <p:cNvSpPr/>
          <p:nvPr/>
        </p:nvSpPr>
        <p:spPr>
          <a:xfrm>
            <a:off x="4701479" y="4426243"/>
            <a:ext cx="256200" cy="394800"/>
          </a:xfrm>
          <a:custGeom>
            <a:avLst/>
            <a:gdLst/>
            <a:ahLst/>
            <a:cxnLst/>
            <a:rect l="l" t="t" r="r" b="b"/>
            <a:pathLst>
              <a:path w="256200" h="394800" fill="none">
                <a:moveTo>
                  <a:pt x="0" y="0"/>
                </a:moveTo>
                <a:lnTo>
                  <a:pt x="138600" y="0"/>
                </a:lnTo>
                <a:lnTo>
                  <a:pt x="138600" y="394800"/>
                </a:lnTo>
                <a:lnTo>
                  <a:pt x="256200" y="394800"/>
                </a:lnTo>
              </a:path>
            </a:pathLst>
          </a:custGeom>
          <a:noFill/>
          <a:ln w="4200" cap="flat">
            <a:solidFill>
              <a:srgbClr val="303030"/>
            </a:solidFill>
            <a:miter/>
          </a:ln>
        </p:spPr>
        <p:txBody>
          <a:bodyPr/>
          <a:lstStyle/>
          <a:p>
            <a:endParaRPr lang="en-US"/>
          </a:p>
        </p:txBody>
      </p:sp>
      <p:sp>
        <p:nvSpPr>
          <p:cNvPr id="415" name="ConnectLine"/>
          <p:cNvSpPr/>
          <p:nvPr/>
        </p:nvSpPr>
        <p:spPr>
          <a:xfrm>
            <a:off x="4701479" y="4254197"/>
            <a:ext cx="256200" cy="567000"/>
          </a:xfrm>
          <a:custGeom>
            <a:avLst/>
            <a:gdLst/>
            <a:ahLst/>
            <a:cxnLst/>
            <a:rect l="l" t="t" r="r" b="b"/>
            <a:pathLst>
              <a:path w="256200" h="567000" fill="none">
                <a:moveTo>
                  <a:pt x="0" y="0"/>
                </a:moveTo>
                <a:lnTo>
                  <a:pt x="138600" y="0"/>
                </a:lnTo>
                <a:lnTo>
                  <a:pt x="138600" y="567000"/>
                </a:lnTo>
                <a:lnTo>
                  <a:pt x="256200" y="567000"/>
                </a:lnTo>
              </a:path>
            </a:pathLst>
          </a:custGeom>
          <a:noFill/>
          <a:ln w="4200" cap="flat">
            <a:solidFill>
              <a:srgbClr val="303030"/>
            </a:solidFill>
            <a:miter/>
          </a:ln>
        </p:spPr>
        <p:txBody>
          <a:bodyPr/>
          <a:lstStyle/>
          <a:p>
            <a:endParaRPr lang="en-US"/>
          </a:p>
        </p:txBody>
      </p:sp>
      <p:sp>
        <p:nvSpPr>
          <p:cNvPr id="416" name="ConnectLine"/>
          <p:cNvSpPr/>
          <p:nvPr/>
        </p:nvSpPr>
        <p:spPr>
          <a:xfrm>
            <a:off x="8278122" y="4985580"/>
            <a:ext cx="541800" cy="445200"/>
          </a:xfrm>
          <a:custGeom>
            <a:avLst/>
            <a:gdLst/>
            <a:ahLst/>
            <a:cxnLst/>
            <a:rect l="l" t="t" r="r" b="b"/>
            <a:pathLst>
              <a:path w="541800" h="445200" fill="none">
                <a:moveTo>
                  <a:pt x="0" y="445200"/>
                </a:moveTo>
                <a:lnTo>
                  <a:pt x="0" y="109200"/>
                </a:lnTo>
                <a:lnTo>
                  <a:pt x="541800" y="109200"/>
                </a:lnTo>
                <a:lnTo>
                  <a:pt x="541800" y="0"/>
                </a:lnTo>
              </a:path>
            </a:pathLst>
          </a:custGeom>
          <a:noFill/>
          <a:ln w="4200" cap="flat">
            <a:solidFill>
              <a:srgbClr val="303030"/>
            </a:solidFill>
            <a:miter/>
          </a:ln>
        </p:spPr>
        <p:txBody>
          <a:bodyPr/>
          <a:lstStyle/>
          <a:p>
            <a:endParaRPr lang="en-US"/>
          </a:p>
        </p:txBody>
      </p:sp>
      <p:sp>
        <p:nvSpPr>
          <p:cNvPr id="417" name="ConnectLine"/>
          <p:cNvSpPr/>
          <p:nvPr/>
        </p:nvSpPr>
        <p:spPr>
          <a:xfrm>
            <a:off x="8823391" y="4985580"/>
            <a:ext cx="46200" cy="445200"/>
          </a:xfrm>
          <a:custGeom>
            <a:avLst/>
            <a:gdLst/>
            <a:ahLst/>
            <a:cxnLst/>
            <a:rect l="l" t="t" r="r" b="b"/>
            <a:pathLst>
              <a:path w="46200" h="445200" fill="none">
                <a:moveTo>
                  <a:pt x="46200" y="445200"/>
                </a:moveTo>
                <a:lnTo>
                  <a:pt x="46200" y="109200"/>
                </a:lnTo>
                <a:lnTo>
                  <a:pt x="0" y="109200"/>
                </a:lnTo>
                <a:lnTo>
                  <a:pt x="0" y="0"/>
                </a:lnTo>
              </a:path>
            </a:pathLst>
          </a:custGeom>
          <a:noFill/>
          <a:ln w="4200" cap="flat">
            <a:solidFill>
              <a:srgbClr val="303030"/>
            </a:solidFill>
            <a:miter/>
          </a:ln>
        </p:spPr>
        <p:txBody>
          <a:bodyPr/>
          <a:lstStyle/>
          <a:p>
            <a:endParaRPr lang="en-US"/>
          </a:p>
        </p:txBody>
      </p:sp>
      <p:sp>
        <p:nvSpPr>
          <p:cNvPr id="418" name="ConnectLine"/>
          <p:cNvSpPr/>
          <p:nvPr/>
        </p:nvSpPr>
        <p:spPr>
          <a:xfrm>
            <a:off x="8821741" y="4985580"/>
            <a:ext cx="575400" cy="445200"/>
          </a:xfrm>
          <a:custGeom>
            <a:avLst/>
            <a:gdLst/>
            <a:ahLst/>
            <a:cxnLst/>
            <a:rect l="l" t="t" r="r" b="b"/>
            <a:pathLst>
              <a:path w="575400" h="445200" fill="none">
                <a:moveTo>
                  <a:pt x="575400" y="445200"/>
                </a:moveTo>
                <a:lnTo>
                  <a:pt x="575400" y="109200"/>
                </a:lnTo>
                <a:lnTo>
                  <a:pt x="0" y="109200"/>
                </a:lnTo>
                <a:lnTo>
                  <a:pt x="0" y="0"/>
                </a:lnTo>
              </a:path>
            </a:pathLst>
          </a:custGeom>
          <a:noFill/>
          <a:ln w="4200" cap="flat">
            <a:solidFill>
              <a:srgbClr val="303030"/>
            </a:solidFill>
            <a:miter/>
          </a:ln>
        </p:spPr>
        <p:txBody>
          <a:bodyPr/>
          <a:lstStyle/>
          <a:p>
            <a:endParaRPr lang="en-US"/>
          </a:p>
        </p:txBody>
      </p:sp>
      <p:sp>
        <p:nvSpPr>
          <p:cNvPr id="419" name="ConnectLine"/>
          <p:cNvSpPr/>
          <p:nvPr/>
        </p:nvSpPr>
        <p:spPr>
          <a:xfrm>
            <a:off x="8820041" y="4985580"/>
            <a:ext cx="1104600" cy="445200"/>
          </a:xfrm>
          <a:custGeom>
            <a:avLst/>
            <a:gdLst/>
            <a:ahLst/>
            <a:cxnLst/>
            <a:rect l="l" t="t" r="r" b="b"/>
            <a:pathLst>
              <a:path w="1104600" h="445200" fill="none">
                <a:moveTo>
                  <a:pt x="1104600" y="445200"/>
                </a:moveTo>
                <a:lnTo>
                  <a:pt x="1104600" y="109200"/>
                </a:lnTo>
                <a:lnTo>
                  <a:pt x="0" y="109200"/>
                </a:lnTo>
                <a:lnTo>
                  <a:pt x="0" y="0"/>
                </a:lnTo>
              </a:path>
            </a:pathLst>
          </a:custGeom>
          <a:noFill/>
          <a:ln w="4200" cap="flat">
            <a:solidFill>
              <a:srgbClr val="303030"/>
            </a:solidFill>
            <a:miter/>
          </a:ln>
        </p:spPr>
        <p:txBody>
          <a:bodyPr/>
          <a:lstStyle/>
          <a:p>
            <a:endParaRPr lang="en-US"/>
          </a:p>
        </p:txBody>
      </p:sp>
      <p:sp>
        <p:nvSpPr>
          <p:cNvPr id="424" name="ConnectLine"/>
          <p:cNvSpPr/>
          <p:nvPr/>
        </p:nvSpPr>
        <p:spPr>
          <a:xfrm>
            <a:off x="3203039" y="4600478"/>
            <a:ext cx="226800" cy="449400"/>
          </a:xfrm>
          <a:custGeom>
            <a:avLst/>
            <a:gdLst/>
            <a:ahLst/>
            <a:cxnLst/>
            <a:rect l="l" t="t" r="r" b="b"/>
            <a:pathLst>
              <a:path w="226800" h="449400" fill="none">
                <a:moveTo>
                  <a:pt x="0" y="449400"/>
                </a:moveTo>
                <a:lnTo>
                  <a:pt x="0" y="117600"/>
                </a:lnTo>
                <a:lnTo>
                  <a:pt x="226800" y="117600"/>
                </a:lnTo>
                <a:lnTo>
                  <a:pt x="226800" y="0"/>
                </a:lnTo>
              </a:path>
            </a:pathLst>
          </a:custGeom>
          <a:noFill/>
          <a:ln w="4200" cap="flat">
            <a:solidFill>
              <a:srgbClr val="303030"/>
            </a:solidFill>
            <a:miter/>
          </a:ln>
        </p:spPr>
        <p:txBody>
          <a:bodyPr/>
          <a:lstStyle/>
          <a:p>
            <a:endParaRPr lang="en-US"/>
          </a:p>
        </p:txBody>
      </p:sp>
      <p:sp>
        <p:nvSpPr>
          <p:cNvPr id="425" name="ConnectLine"/>
          <p:cNvSpPr/>
          <p:nvPr/>
        </p:nvSpPr>
        <p:spPr>
          <a:xfrm>
            <a:off x="2643037" y="4600478"/>
            <a:ext cx="785400" cy="449400"/>
          </a:xfrm>
          <a:custGeom>
            <a:avLst/>
            <a:gdLst/>
            <a:ahLst/>
            <a:cxnLst/>
            <a:rect l="l" t="t" r="r" b="b"/>
            <a:pathLst>
              <a:path w="785400" h="449400" fill="none">
                <a:moveTo>
                  <a:pt x="0" y="449400"/>
                </a:moveTo>
                <a:lnTo>
                  <a:pt x="0" y="117600"/>
                </a:lnTo>
                <a:lnTo>
                  <a:pt x="785400" y="117600"/>
                </a:lnTo>
                <a:lnTo>
                  <a:pt x="785400" y="0"/>
                </a:lnTo>
              </a:path>
            </a:pathLst>
          </a:custGeom>
          <a:noFill/>
          <a:ln w="4200" cap="flat">
            <a:solidFill>
              <a:srgbClr val="303030"/>
            </a:solidFill>
            <a:miter/>
          </a:ln>
        </p:spPr>
        <p:txBody>
          <a:bodyPr/>
          <a:lstStyle/>
          <a:p>
            <a:endParaRPr lang="en-US"/>
          </a:p>
        </p:txBody>
      </p:sp>
      <p:sp>
        <p:nvSpPr>
          <p:cNvPr id="426" name="ConnectLine"/>
          <p:cNvSpPr/>
          <p:nvPr/>
        </p:nvSpPr>
        <p:spPr>
          <a:xfrm>
            <a:off x="3431243" y="4600478"/>
            <a:ext cx="331800" cy="449400"/>
          </a:xfrm>
          <a:custGeom>
            <a:avLst/>
            <a:gdLst/>
            <a:ahLst/>
            <a:cxnLst/>
            <a:rect l="l" t="t" r="r" b="b"/>
            <a:pathLst>
              <a:path w="331800" h="449400" fill="none">
                <a:moveTo>
                  <a:pt x="331800" y="449400"/>
                </a:moveTo>
                <a:lnTo>
                  <a:pt x="331800" y="117600"/>
                </a:lnTo>
                <a:lnTo>
                  <a:pt x="0" y="117600"/>
                </a:lnTo>
                <a:lnTo>
                  <a:pt x="0" y="0"/>
                </a:lnTo>
              </a:path>
            </a:pathLst>
          </a:custGeom>
          <a:noFill/>
          <a:ln w="4200" cap="flat">
            <a:solidFill>
              <a:srgbClr val="303030"/>
            </a:solidFill>
            <a:miter/>
          </a:ln>
        </p:spPr>
        <p:txBody>
          <a:bodyPr/>
          <a:lstStyle/>
          <a:p>
            <a:endParaRPr lang="en-US"/>
          </a:p>
        </p:txBody>
      </p:sp>
      <p:sp>
        <p:nvSpPr>
          <p:cNvPr id="427" name="ConnectLine"/>
          <p:cNvSpPr/>
          <p:nvPr/>
        </p:nvSpPr>
        <p:spPr>
          <a:xfrm>
            <a:off x="2128212" y="1560000"/>
            <a:ext cx="369600" cy="268800"/>
          </a:xfrm>
          <a:custGeom>
            <a:avLst/>
            <a:gdLst/>
            <a:ahLst/>
            <a:cxnLst/>
            <a:rect l="l" t="t" r="r" b="b"/>
            <a:pathLst>
              <a:path w="369600" h="268800" fill="none">
                <a:moveTo>
                  <a:pt x="369600" y="268800"/>
                </a:moveTo>
                <a:lnTo>
                  <a:pt x="117600" y="268800"/>
                </a:lnTo>
                <a:lnTo>
                  <a:pt x="117600" y="0"/>
                </a:lnTo>
                <a:lnTo>
                  <a:pt x="0" y="0"/>
                </a:lnTo>
              </a:path>
            </a:pathLst>
          </a:custGeom>
          <a:noFill/>
          <a:ln w="4200" cap="flat">
            <a:solidFill>
              <a:srgbClr val="303030"/>
            </a:solidFill>
            <a:miter/>
          </a:ln>
        </p:spPr>
        <p:txBody>
          <a:bodyPr/>
          <a:lstStyle/>
          <a:p>
            <a:endParaRPr lang="en-US"/>
          </a:p>
        </p:txBody>
      </p:sp>
      <p:sp>
        <p:nvSpPr>
          <p:cNvPr id="428" name="ConnectLine"/>
          <p:cNvSpPr/>
          <p:nvPr/>
        </p:nvSpPr>
        <p:spPr>
          <a:xfrm>
            <a:off x="2128212" y="1560231"/>
            <a:ext cx="369600" cy="403200"/>
          </a:xfrm>
          <a:custGeom>
            <a:avLst/>
            <a:gdLst/>
            <a:ahLst/>
            <a:cxnLst/>
            <a:rect l="l" t="t" r="r" b="b"/>
            <a:pathLst>
              <a:path w="369600" h="403200" fill="none">
                <a:moveTo>
                  <a:pt x="369600" y="403200"/>
                </a:moveTo>
                <a:lnTo>
                  <a:pt x="117600" y="403200"/>
                </a:lnTo>
                <a:lnTo>
                  <a:pt x="117600" y="0"/>
                </a:lnTo>
                <a:lnTo>
                  <a:pt x="0" y="0"/>
                </a:lnTo>
              </a:path>
            </a:pathLst>
          </a:custGeom>
          <a:noFill/>
          <a:ln w="4200" cap="flat">
            <a:solidFill>
              <a:srgbClr val="303030"/>
            </a:solidFill>
            <a:miter/>
          </a:ln>
        </p:spPr>
        <p:txBody>
          <a:bodyPr/>
          <a:lstStyle/>
          <a:p>
            <a:endParaRPr lang="en-US"/>
          </a:p>
        </p:txBody>
      </p:sp>
      <p:sp>
        <p:nvSpPr>
          <p:cNvPr id="429" name="ConnectLine"/>
          <p:cNvSpPr/>
          <p:nvPr/>
        </p:nvSpPr>
        <p:spPr>
          <a:xfrm>
            <a:off x="2128212" y="1560462"/>
            <a:ext cx="369600" cy="537600"/>
          </a:xfrm>
          <a:custGeom>
            <a:avLst/>
            <a:gdLst/>
            <a:ahLst/>
            <a:cxnLst/>
            <a:rect l="l" t="t" r="r" b="b"/>
            <a:pathLst>
              <a:path w="369600" h="537600" fill="none">
                <a:moveTo>
                  <a:pt x="369600" y="537600"/>
                </a:moveTo>
                <a:lnTo>
                  <a:pt x="21000" y="537600"/>
                </a:lnTo>
                <a:lnTo>
                  <a:pt x="21000" y="0"/>
                </a:lnTo>
                <a:lnTo>
                  <a:pt x="0" y="0"/>
                </a:lnTo>
              </a:path>
            </a:pathLst>
          </a:custGeom>
          <a:noFill/>
          <a:ln w="4200" cap="flat">
            <a:solidFill>
              <a:srgbClr val="303030"/>
            </a:solidFill>
            <a:miter/>
          </a:ln>
        </p:spPr>
        <p:txBody>
          <a:bodyPr/>
          <a:lstStyle/>
          <a:p>
            <a:endParaRPr lang="en-US"/>
          </a:p>
        </p:txBody>
      </p:sp>
      <p:sp>
        <p:nvSpPr>
          <p:cNvPr id="430" name="ConnectLine"/>
          <p:cNvSpPr/>
          <p:nvPr/>
        </p:nvSpPr>
        <p:spPr>
          <a:xfrm>
            <a:off x="2128212" y="1559769"/>
            <a:ext cx="369600" cy="134400"/>
          </a:xfrm>
          <a:custGeom>
            <a:avLst/>
            <a:gdLst/>
            <a:ahLst/>
            <a:cxnLst/>
            <a:rect l="l" t="t" r="r" b="b"/>
            <a:pathLst>
              <a:path w="369600" h="134400" fill="none">
                <a:moveTo>
                  <a:pt x="369600" y="134400"/>
                </a:moveTo>
                <a:lnTo>
                  <a:pt x="117600" y="134400"/>
                </a:lnTo>
                <a:lnTo>
                  <a:pt x="117600" y="0"/>
                </a:lnTo>
                <a:lnTo>
                  <a:pt x="0" y="0"/>
                </a:lnTo>
              </a:path>
            </a:pathLst>
          </a:custGeom>
          <a:noFill/>
          <a:ln w="4200" cap="flat">
            <a:solidFill>
              <a:srgbClr val="303030"/>
            </a:solidFill>
            <a:miter/>
          </a:ln>
        </p:spPr>
        <p:txBody>
          <a:bodyPr/>
          <a:lstStyle/>
          <a:p>
            <a:endParaRPr lang="en-US"/>
          </a:p>
        </p:txBody>
      </p:sp>
      <p:sp>
        <p:nvSpPr>
          <p:cNvPr id="431" name="ConnectLine"/>
          <p:cNvSpPr/>
          <p:nvPr/>
        </p:nvSpPr>
        <p:spPr>
          <a:xfrm>
            <a:off x="2128212" y="1559536"/>
            <a:ext cx="369600" cy="4200"/>
          </a:xfrm>
          <a:custGeom>
            <a:avLst/>
            <a:gdLst/>
            <a:ahLst/>
            <a:cxnLst/>
            <a:rect l="l" t="t" r="r" b="b"/>
            <a:pathLst>
              <a:path w="369600" h="4200" fill="none">
                <a:moveTo>
                  <a:pt x="369600" y="0"/>
                </a:moveTo>
                <a:lnTo>
                  <a:pt x="0" y="0"/>
                </a:lnTo>
              </a:path>
            </a:pathLst>
          </a:custGeom>
          <a:noFill/>
          <a:ln w="4200" cap="flat">
            <a:solidFill>
              <a:srgbClr val="303030"/>
            </a:solidFill>
            <a:miter/>
          </a:ln>
        </p:spPr>
        <p:txBody>
          <a:bodyPr/>
          <a:lstStyle/>
          <a:p>
            <a:endParaRPr lang="en-US"/>
          </a:p>
        </p:txBody>
      </p:sp>
      <p:sp>
        <p:nvSpPr>
          <p:cNvPr id="432" name="ConnectLine"/>
          <p:cNvSpPr/>
          <p:nvPr/>
        </p:nvSpPr>
        <p:spPr>
          <a:xfrm>
            <a:off x="2128212" y="1424905"/>
            <a:ext cx="369600" cy="134400"/>
          </a:xfrm>
          <a:custGeom>
            <a:avLst/>
            <a:gdLst/>
            <a:ahLst/>
            <a:cxnLst/>
            <a:rect l="l" t="t" r="r" b="b"/>
            <a:pathLst>
              <a:path w="369600" h="134400" fill="none">
                <a:moveTo>
                  <a:pt x="369600" y="0"/>
                </a:moveTo>
                <a:lnTo>
                  <a:pt x="117600" y="0"/>
                </a:lnTo>
                <a:lnTo>
                  <a:pt x="117600" y="134400"/>
                </a:lnTo>
                <a:lnTo>
                  <a:pt x="0" y="134400"/>
                </a:lnTo>
              </a:path>
            </a:pathLst>
          </a:custGeom>
          <a:noFill/>
          <a:ln w="4200" cap="flat">
            <a:solidFill>
              <a:srgbClr val="303030"/>
            </a:solidFill>
            <a:miter/>
          </a:ln>
        </p:spPr>
        <p:txBody>
          <a:bodyPr/>
          <a:lstStyle/>
          <a:p>
            <a:endParaRPr lang="en-US"/>
          </a:p>
        </p:txBody>
      </p:sp>
      <p:sp>
        <p:nvSpPr>
          <p:cNvPr id="433" name="ConnectLine"/>
          <p:cNvSpPr/>
          <p:nvPr/>
        </p:nvSpPr>
        <p:spPr>
          <a:xfrm>
            <a:off x="6647693" y="4184759"/>
            <a:ext cx="583800" cy="172200"/>
          </a:xfrm>
          <a:custGeom>
            <a:avLst/>
            <a:gdLst/>
            <a:ahLst/>
            <a:cxnLst/>
            <a:rect l="l" t="t" r="r" b="b"/>
            <a:pathLst>
              <a:path w="583800" h="172200" fill="none">
                <a:moveTo>
                  <a:pt x="583800" y="0"/>
                </a:moveTo>
                <a:lnTo>
                  <a:pt x="21000" y="0"/>
                </a:lnTo>
                <a:lnTo>
                  <a:pt x="21000" y="172200"/>
                </a:lnTo>
                <a:lnTo>
                  <a:pt x="0" y="172200"/>
                </a:lnTo>
              </a:path>
            </a:pathLst>
          </a:custGeom>
          <a:noFill/>
          <a:ln w="4200" cap="flat">
            <a:solidFill>
              <a:srgbClr val="303030"/>
            </a:solidFill>
            <a:miter/>
          </a:ln>
        </p:spPr>
        <p:txBody>
          <a:bodyPr/>
          <a:lstStyle/>
          <a:p>
            <a:endParaRPr lang="en-US"/>
          </a:p>
        </p:txBody>
      </p:sp>
      <p:sp>
        <p:nvSpPr>
          <p:cNvPr id="434" name="ConnectLine"/>
          <p:cNvSpPr/>
          <p:nvPr/>
        </p:nvSpPr>
        <p:spPr>
          <a:xfrm>
            <a:off x="6647693" y="4355791"/>
            <a:ext cx="583800" cy="4200"/>
          </a:xfrm>
          <a:custGeom>
            <a:avLst/>
            <a:gdLst/>
            <a:ahLst/>
            <a:cxnLst/>
            <a:rect l="l" t="t" r="r" b="b"/>
            <a:pathLst>
              <a:path w="583800" h="4200" fill="none">
                <a:moveTo>
                  <a:pt x="583800" y="0"/>
                </a:moveTo>
                <a:lnTo>
                  <a:pt x="0" y="0"/>
                </a:lnTo>
              </a:path>
            </a:pathLst>
          </a:custGeom>
          <a:noFill/>
          <a:ln w="4200" cap="flat">
            <a:solidFill>
              <a:srgbClr val="303030"/>
            </a:solidFill>
            <a:miter/>
          </a:ln>
        </p:spPr>
        <p:txBody>
          <a:bodyPr/>
          <a:lstStyle/>
          <a:p>
            <a:endParaRPr lang="en-US"/>
          </a:p>
        </p:txBody>
      </p:sp>
      <p:sp>
        <p:nvSpPr>
          <p:cNvPr id="435" name="ConnectLine"/>
          <p:cNvSpPr/>
          <p:nvPr/>
        </p:nvSpPr>
        <p:spPr>
          <a:xfrm>
            <a:off x="6647693" y="4358823"/>
            <a:ext cx="583800" cy="168000"/>
          </a:xfrm>
          <a:custGeom>
            <a:avLst/>
            <a:gdLst/>
            <a:ahLst/>
            <a:cxnLst/>
            <a:rect l="l" t="t" r="r" b="b"/>
            <a:pathLst>
              <a:path w="583800" h="168000" fill="none">
                <a:moveTo>
                  <a:pt x="583800" y="168000"/>
                </a:moveTo>
                <a:lnTo>
                  <a:pt x="21000" y="168000"/>
                </a:lnTo>
                <a:lnTo>
                  <a:pt x="21000" y="0"/>
                </a:lnTo>
                <a:lnTo>
                  <a:pt x="0" y="0"/>
                </a:lnTo>
              </a:path>
            </a:pathLst>
          </a:custGeom>
          <a:noFill/>
          <a:ln w="4200" cap="flat">
            <a:solidFill>
              <a:srgbClr val="303030"/>
            </a:solidFill>
            <a:miter/>
          </a:ln>
        </p:spPr>
        <p:txBody>
          <a:bodyPr/>
          <a:lstStyle/>
          <a:p>
            <a:endParaRPr lang="en-US"/>
          </a:p>
        </p:txBody>
      </p:sp>
      <p:sp>
        <p:nvSpPr>
          <p:cNvPr id="436" name="ConnectLine"/>
          <p:cNvSpPr/>
          <p:nvPr/>
        </p:nvSpPr>
        <p:spPr>
          <a:xfrm>
            <a:off x="6647693" y="4013706"/>
            <a:ext cx="583800" cy="344400"/>
          </a:xfrm>
          <a:custGeom>
            <a:avLst/>
            <a:gdLst/>
            <a:ahLst/>
            <a:cxnLst/>
            <a:rect l="l" t="t" r="r" b="b"/>
            <a:pathLst>
              <a:path w="583800" h="344400" fill="none">
                <a:moveTo>
                  <a:pt x="583800" y="0"/>
                </a:moveTo>
                <a:lnTo>
                  <a:pt x="21000" y="0"/>
                </a:lnTo>
                <a:lnTo>
                  <a:pt x="21000" y="344400"/>
                </a:lnTo>
                <a:lnTo>
                  <a:pt x="0" y="344400"/>
                </a:lnTo>
              </a:path>
            </a:pathLst>
          </a:custGeom>
          <a:noFill/>
          <a:ln w="4200" cap="flat">
            <a:solidFill>
              <a:srgbClr val="303030"/>
            </a:solidFill>
            <a:miter/>
          </a:ln>
        </p:spPr>
        <p:txBody>
          <a:bodyPr/>
          <a:lstStyle/>
          <a:p>
            <a:endParaRPr lang="en-US"/>
          </a:p>
        </p:txBody>
      </p:sp>
      <p:sp>
        <p:nvSpPr>
          <p:cNvPr id="437" name="ConnectLine"/>
          <p:cNvSpPr/>
          <p:nvPr/>
        </p:nvSpPr>
        <p:spPr>
          <a:xfrm>
            <a:off x="6647693" y="3842673"/>
            <a:ext cx="583800" cy="512400"/>
          </a:xfrm>
          <a:custGeom>
            <a:avLst/>
            <a:gdLst/>
            <a:ahLst/>
            <a:cxnLst/>
            <a:rect l="l" t="t" r="r" b="b"/>
            <a:pathLst>
              <a:path w="583800" h="512400" fill="none">
                <a:moveTo>
                  <a:pt x="583800" y="0"/>
                </a:moveTo>
                <a:lnTo>
                  <a:pt x="21000" y="0"/>
                </a:lnTo>
                <a:lnTo>
                  <a:pt x="21000" y="512400"/>
                </a:lnTo>
                <a:lnTo>
                  <a:pt x="0" y="512400"/>
                </a:lnTo>
              </a:path>
            </a:pathLst>
          </a:custGeom>
          <a:noFill/>
          <a:ln w="4200" cap="flat">
            <a:solidFill>
              <a:srgbClr val="303030"/>
            </a:solidFill>
            <a:miter/>
          </a:ln>
        </p:spPr>
        <p:txBody>
          <a:bodyPr/>
          <a:lstStyle/>
          <a:p>
            <a:endParaRPr lang="en-US"/>
          </a:p>
        </p:txBody>
      </p:sp>
      <p:sp>
        <p:nvSpPr>
          <p:cNvPr id="450" name="ConnectLine"/>
          <p:cNvSpPr/>
          <p:nvPr/>
        </p:nvSpPr>
        <p:spPr>
          <a:xfrm>
            <a:off x="5536185" y="1967149"/>
            <a:ext cx="256200" cy="273000"/>
          </a:xfrm>
          <a:custGeom>
            <a:avLst/>
            <a:gdLst/>
            <a:ahLst/>
            <a:cxnLst/>
            <a:rect l="l" t="t" r="r" b="b"/>
            <a:pathLst>
              <a:path w="256200" h="273000" fill="none">
                <a:moveTo>
                  <a:pt x="256200" y="0"/>
                </a:moveTo>
                <a:lnTo>
                  <a:pt x="117600" y="0"/>
                </a:lnTo>
                <a:lnTo>
                  <a:pt x="117600" y="273000"/>
                </a:lnTo>
                <a:lnTo>
                  <a:pt x="0" y="273000"/>
                </a:lnTo>
              </a:path>
            </a:pathLst>
          </a:custGeom>
          <a:noFill/>
          <a:ln w="4200" cap="flat">
            <a:solidFill>
              <a:srgbClr val="303030"/>
            </a:solidFill>
            <a:miter/>
          </a:ln>
        </p:spPr>
        <p:txBody>
          <a:bodyPr/>
          <a:lstStyle/>
          <a:p>
            <a:endParaRPr lang="en-US"/>
          </a:p>
        </p:txBody>
      </p:sp>
      <p:sp>
        <p:nvSpPr>
          <p:cNvPr id="451" name="ConnectLine"/>
          <p:cNvSpPr/>
          <p:nvPr/>
        </p:nvSpPr>
        <p:spPr>
          <a:xfrm>
            <a:off x="5536185" y="2243271"/>
            <a:ext cx="256200" cy="109200"/>
          </a:xfrm>
          <a:custGeom>
            <a:avLst/>
            <a:gdLst/>
            <a:ahLst/>
            <a:cxnLst/>
            <a:rect l="l" t="t" r="r" b="b"/>
            <a:pathLst>
              <a:path w="256200" h="109200" fill="none">
                <a:moveTo>
                  <a:pt x="256200" y="109200"/>
                </a:moveTo>
                <a:lnTo>
                  <a:pt x="117600" y="109200"/>
                </a:lnTo>
                <a:lnTo>
                  <a:pt x="117600" y="0"/>
                </a:lnTo>
                <a:lnTo>
                  <a:pt x="0" y="0"/>
                </a:lnTo>
              </a:path>
            </a:pathLst>
          </a:custGeom>
          <a:noFill/>
          <a:ln w="4200" cap="flat">
            <a:solidFill>
              <a:srgbClr val="303030"/>
            </a:solidFill>
            <a:miter/>
          </a:ln>
        </p:spPr>
        <p:txBody>
          <a:bodyPr/>
          <a:lstStyle/>
          <a:p>
            <a:endParaRPr lang="en-US"/>
          </a:p>
        </p:txBody>
      </p:sp>
      <p:sp>
        <p:nvSpPr>
          <p:cNvPr id="452" name="ConnectLine"/>
          <p:cNvSpPr/>
          <p:nvPr/>
        </p:nvSpPr>
        <p:spPr>
          <a:xfrm>
            <a:off x="6566167" y="4947251"/>
            <a:ext cx="315000" cy="252000"/>
          </a:xfrm>
          <a:custGeom>
            <a:avLst/>
            <a:gdLst/>
            <a:ahLst/>
            <a:cxnLst/>
            <a:rect l="l" t="t" r="r" b="b"/>
            <a:pathLst>
              <a:path w="315000" h="252000" fill="none">
                <a:moveTo>
                  <a:pt x="0" y="252000"/>
                </a:moveTo>
                <a:lnTo>
                  <a:pt x="0" y="117600"/>
                </a:lnTo>
                <a:lnTo>
                  <a:pt x="315000" y="117600"/>
                </a:lnTo>
                <a:lnTo>
                  <a:pt x="315000" y="0"/>
                </a:lnTo>
              </a:path>
            </a:pathLst>
          </a:custGeom>
          <a:noFill/>
          <a:ln w="4200" cap="flat">
            <a:solidFill>
              <a:srgbClr val="303030"/>
            </a:solidFill>
            <a:miter/>
          </a:ln>
        </p:spPr>
        <p:txBody>
          <a:bodyPr/>
          <a:lstStyle/>
          <a:p>
            <a:endParaRPr lang="en-US"/>
          </a:p>
        </p:txBody>
      </p:sp>
      <p:sp>
        <p:nvSpPr>
          <p:cNvPr id="453" name="ConnectLine"/>
          <p:cNvSpPr/>
          <p:nvPr/>
        </p:nvSpPr>
        <p:spPr>
          <a:xfrm>
            <a:off x="6874221" y="4947251"/>
            <a:ext cx="8400" cy="252000"/>
          </a:xfrm>
          <a:custGeom>
            <a:avLst/>
            <a:gdLst/>
            <a:ahLst/>
            <a:cxnLst/>
            <a:rect l="l" t="t" r="r" b="b"/>
            <a:pathLst>
              <a:path w="8400" h="252000" fill="none">
                <a:moveTo>
                  <a:pt x="0" y="252000"/>
                </a:moveTo>
                <a:lnTo>
                  <a:pt x="0" y="117600"/>
                </a:lnTo>
                <a:lnTo>
                  <a:pt x="8400" y="117600"/>
                </a:lnTo>
                <a:lnTo>
                  <a:pt x="8400" y="0"/>
                </a:lnTo>
              </a:path>
            </a:pathLst>
          </a:custGeom>
          <a:noFill/>
          <a:ln w="4200" cap="flat">
            <a:solidFill>
              <a:srgbClr val="303030"/>
            </a:solidFill>
            <a:miter/>
          </a:ln>
        </p:spPr>
        <p:txBody>
          <a:bodyPr/>
          <a:lstStyle/>
          <a:p>
            <a:endParaRPr lang="en-US"/>
          </a:p>
        </p:txBody>
      </p:sp>
      <p:sp>
        <p:nvSpPr>
          <p:cNvPr id="454" name="ConnectLine"/>
          <p:cNvSpPr/>
          <p:nvPr/>
        </p:nvSpPr>
        <p:spPr>
          <a:xfrm>
            <a:off x="6884074" y="4947251"/>
            <a:ext cx="298200" cy="252000"/>
          </a:xfrm>
          <a:custGeom>
            <a:avLst/>
            <a:gdLst/>
            <a:ahLst/>
            <a:cxnLst/>
            <a:rect l="l" t="t" r="r" b="b"/>
            <a:pathLst>
              <a:path w="298200" h="252000" fill="none">
                <a:moveTo>
                  <a:pt x="298200" y="252000"/>
                </a:moveTo>
                <a:lnTo>
                  <a:pt x="298200" y="117600"/>
                </a:lnTo>
                <a:lnTo>
                  <a:pt x="0" y="117600"/>
                </a:lnTo>
                <a:lnTo>
                  <a:pt x="0" y="0"/>
                </a:lnTo>
              </a:path>
            </a:pathLst>
          </a:custGeom>
          <a:noFill/>
          <a:ln w="4200" cap="flat">
            <a:solidFill>
              <a:srgbClr val="303030"/>
            </a:solidFill>
            <a:miter/>
          </a:ln>
        </p:spPr>
        <p:txBody>
          <a:bodyPr/>
          <a:lstStyle/>
          <a:p>
            <a:endParaRPr lang="en-US"/>
          </a:p>
        </p:txBody>
      </p:sp>
      <p:sp>
        <p:nvSpPr>
          <p:cNvPr id="455" name="ConnectLine"/>
          <p:cNvSpPr/>
          <p:nvPr/>
        </p:nvSpPr>
        <p:spPr>
          <a:xfrm>
            <a:off x="6380005" y="4830803"/>
            <a:ext cx="306600" cy="428400"/>
          </a:xfrm>
          <a:custGeom>
            <a:avLst/>
            <a:gdLst/>
            <a:ahLst/>
            <a:cxnLst/>
            <a:rect l="l" t="t" r="r" b="b"/>
            <a:pathLst>
              <a:path w="306600" h="428400" fill="none">
                <a:moveTo>
                  <a:pt x="0" y="428400"/>
                </a:moveTo>
                <a:lnTo>
                  <a:pt x="29400" y="428400"/>
                </a:lnTo>
                <a:lnTo>
                  <a:pt x="29400" y="0"/>
                </a:lnTo>
                <a:lnTo>
                  <a:pt x="306600" y="0"/>
                </a:lnTo>
              </a:path>
            </a:pathLst>
          </a:custGeom>
          <a:noFill/>
          <a:ln w="4200" cap="flat">
            <a:solidFill>
              <a:srgbClr val="303030"/>
            </a:solidFill>
            <a:miter/>
          </a:ln>
        </p:spPr>
        <p:txBody>
          <a:bodyPr/>
          <a:lstStyle/>
          <a:p>
            <a:endParaRPr lang="en-US"/>
          </a:p>
        </p:txBody>
      </p:sp>
      <p:sp>
        <p:nvSpPr>
          <p:cNvPr id="456" name="ConnectLine"/>
          <p:cNvSpPr/>
          <p:nvPr/>
        </p:nvSpPr>
        <p:spPr>
          <a:xfrm>
            <a:off x="5950060" y="4947251"/>
            <a:ext cx="932400" cy="252000"/>
          </a:xfrm>
          <a:custGeom>
            <a:avLst/>
            <a:gdLst/>
            <a:ahLst/>
            <a:cxnLst/>
            <a:rect l="l" t="t" r="r" b="b"/>
            <a:pathLst>
              <a:path w="932400" h="252000" fill="none">
                <a:moveTo>
                  <a:pt x="0" y="252000"/>
                </a:moveTo>
                <a:lnTo>
                  <a:pt x="0" y="117600"/>
                </a:lnTo>
                <a:lnTo>
                  <a:pt x="932400" y="117600"/>
                </a:lnTo>
                <a:lnTo>
                  <a:pt x="932400" y="0"/>
                </a:lnTo>
              </a:path>
            </a:pathLst>
          </a:custGeom>
          <a:noFill/>
          <a:ln w="4200" cap="flat">
            <a:solidFill>
              <a:srgbClr val="303030"/>
            </a:solidFill>
            <a:miter/>
          </a:ln>
        </p:spPr>
        <p:txBody>
          <a:bodyPr/>
          <a:lstStyle/>
          <a:p>
            <a:endParaRPr lang="en-US"/>
          </a:p>
        </p:txBody>
      </p:sp>
      <p:sp>
        <p:nvSpPr>
          <p:cNvPr id="457" name="ConnectLine"/>
          <p:cNvSpPr/>
          <p:nvPr/>
        </p:nvSpPr>
        <p:spPr>
          <a:xfrm>
            <a:off x="6885528" y="4947251"/>
            <a:ext cx="604800" cy="252000"/>
          </a:xfrm>
          <a:custGeom>
            <a:avLst/>
            <a:gdLst/>
            <a:ahLst/>
            <a:cxnLst/>
            <a:rect l="l" t="t" r="r" b="b"/>
            <a:pathLst>
              <a:path w="604800" h="252000" fill="none">
                <a:moveTo>
                  <a:pt x="604800" y="252000"/>
                </a:moveTo>
                <a:lnTo>
                  <a:pt x="604800" y="117600"/>
                </a:lnTo>
                <a:lnTo>
                  <a:pt x="0" y="117600"/>
                </a:lnTo>
                <a:lnTo>
                  <a:pt x="0" y="0"/>
                </a:lnTo>
              </a:path>
            </a:pathLst>
          </a:custGeom>
          <a:noFill/>
          <a:ln w="4200" cap="flat">
            <a:solidFill>
              <a:srgbClr val="303030"/>
            </a:solidFill>
            <a:miter/>
          </a:ln>
        </p:spPr>
        <p:txBody>
          <a:bodyPr/>
          <a:lstStyle/>
          <a:p>
            <a:endParaRPr lang="en-US"/>
          </a:p>
        </p:txBody>
      </p:sp>
      <p:sp>
        <p:nvSpPr>
          <p:cNvPr id="458" name="ConnectLine"/>
          <p:cNvSpPr/>
          <p:nvPr/>
        </p:nvSpPr>
        <p:spPr>
          <a:xfrm>
            <a:off x="5652161" y="2828964"/>
            <a:ext cx="1289400" cy="109200"/>
          </a:xfrm>
          <a:custGeom>
            <a:avLst/>
            <a:gdLst/>
            <a:ahLst/>
            <a:cxnLst/>
            <a:rect l="l" t="t" r="r" b="b"/>
            <a:pathLst>
              <a:path w="1289400" h="109200" fill="none">
                <a:moveTo>
                  <a:pt x="1289400" y="0"/>
                </a:moveTo>
                <a:lnTo>
                  <a:pt x="117600" y="0"/>
                </a:lnTo>
                <a:lnTo>
                  <a:pt x="117600" y="109200"/>
                </a:lnTo>
                <a:lnTo>
                  <a:pt x="0" y="109200"/>
                </a:lnTo>
              </a:path>
            </a:pathLst>
          </a:custGeom>
          <a:noFill/>
          <a:ln w="4200" cap="flat">
            <a:solidFill>
              <a:srgbClr val="303030"/>
            </a:solidFill>
            <a:miter/>
          </a:ln>
        </p:spPr>
        <p:txBody>
          <a:bodyPr/>
          <a:lstStyle/>
          <a:p>
            <a:endParaRPr lang="en-US"/>
          </a:p>
        </p:txBody>
      </p:sp>
      <p:sp>
        <p:nvSpPr>
          <p:cNvPr id="461" name="ConnectLine"/>
          <p:cNvSpPr/>
          <p:nvPr/>
        </p:nvSpPr>
        <p:spPr>
          <a:xfrm>
            <a:off x="3706913" y="2939431"/>
            <a:ext cx="1369200" cy="46200"/>
          </a:xfrm>
          <a:custGeom>
            <a:avLst/>
            <a:gdLst/>
            <a:ahLst/>
            <a:cxnLst/>
            <a:rect l="l" t="t" r="r" b="b"/>
            <a:pathLst>
              <a:path w="1369200" h="46200" fill="none">
                <a:moveTo>
                  <a:pt x="1369200" y="0"/>
                </a:moveTo>
                <a:lnTo>
                  <a:pt x="533400" y="0"/>
                </a:lnTo>
                <a:lnTo>
                  <a:pt x="533400" y="46200"/>
                </a:lnTo>
                <a:lnTo>
                  <a:pt x="0" y="46200"/>
                </a:lnTo>
              </a:path>
            </a:pathLst>
          </a:custGeom>
          <a:noFill/>
          <a:ln w="4200" cap="flat">
            <a:solidFill>
              <a:srgbClr val="303030"/>
            </a:solidFill>
            <a:miter/>
          </a:ln>
        </p:spPr>
        <p:txBody>
          <a:bodyPr/>
          <a:lstStyle/>
          <a:p>
            <a:endParaRPr lang="en-US"/>
          </a:p>
        </p:txBody>
      </p:sp>
      <p:sp>
        <p:nvSpPr>
          <p:cNvPr id="464" name="Decision"/>
          <p:cNvSpPr/>
          <p:nvPr/>
        </p:nvSpPr>
        <p:spPr>
          <a:xfrm>
            <a:off x="3509352" y="891351"/>
            <a:ext cx="591235" cy="364146"/>
          </a:xfrm>
          <a:custGeom>
            <a:avLst/>
            <a:gdLst>
              <a:gd name="connsiteX0" fmla="*/ 0 w 591235"/>
              <a:gd name="connsiteY0" fmla="*/ 182073 h 364146"/>
              <a:gd name="connsiteX1" fmla="*/ 295618 w 591235"/>
              <a:gd name="connsiteY1" fmla="*/ 0 h 364146"/>
              <a:gd name="connsiteX2" fmla="*/ 591235 w 591235"/>
              <a:gd name="connsiteY2" fmla="*/ 182073 h 364146"/>
              <a:gd name="connsiteX3" fmla="*/ 295618 w 591235"/>
              <a:gd name="connsiteY3" fmla="*/ 364146 h 364146"/>
              <a:gd name="rtl" fmla="*/ 94598 w 591235"/>
              <a:gd name="rtt" fmla="*/ 65546 h 364146"/>
              <a:gd name="rtr" fmla="*/ 496638 w 591235"/>
              <a:gd name="rtb" fmla="*/ 298600 h 364146"/>
            </a:gdLst>
            <a:ahLst/>
            <a:cxnLst>
              <a:cxn ang="0">
                <a:pos x="connsiteX0" y="connsiteY0"/>
              </a:cxn>
              <a:cxn ang="0">
                <a:pos x="connsiteX1" y="connsiteY1"/>
              </a:cxn>
              <a:cxn ang="0">
                <a:pos x="connsiteX2" y="connsiteY2"/>
              </a:cxn>
              <a:cxn ang="0">
                <a:pos x="connsiteX3" y="connsiteY3"/>
              </a:cxn>
            </a:cxnLst>
            <a:rect l="rtl" t="rtt" r="rtr" b="rtb"/>
            <a:pathLst>
              <a:path w="591235" h="364146" stroke="0">
                <a:moveTo>
                  <a:pt x="295618" y="364146"/>
                </a:moveTo>
                <a:lnTo>
                  <a:pt x="591235" y="182073"/>
                </a:lnTo>
                <a:lnTo>
                  <a:pt x="295618" y="0"/>
                </a:lnTo>
                <a:lnTo>
                  <a:pt x="0" y="182073"/>
                </a:lnTo>
                <a:lnTo>
                  <a:pt x="295618" y="364146"/>
                </a:lnTo>
                <a:close/>
              </a:path>
              <a:path w="591235" h="364146" fill="none">
                <a:moveTo>
                  <a:pt x="295618" y="364146"/>
                </a:moveTo>
                <a:lnTo>
                  <a:pt x="591235" y="182073"/>
                </a:lnTo>
                <a:lnTo>
                  <a:pt x="295618" y="0"/>
                </a:lnTo>
                <a:lnTo>
                  <a:pt x="0" y="182073"/>
                </a:lnTo>
                <a:lnTo>
                  <a:pt x="295618" y="364146"/>
                </a:lnTo>
                <a:close/>
              </a:path>
            </a:pathLst>
          </a:custGeom>
          <a:solidFill>
            <a:srgbClr val="A6CE5C"/>
          </a:solidFill>
          <a:ln w="4200" cap="flat">
            <a:solidFill>
              <a:srgbClr val="86A749"/>
            </a:solidFill>
            <a:miter/>
          </a:ln>
        </p:spPr>
        <p:txBody>
          <a:bodyPr wrap="square" lIns="38100" tIns="38100" rIns="38100" bIns="38100" rtlCol="0" anchor="ctr"/>
          <a:lstStyle/>
          <a:p>
            <a:pPr algn="ctr"/>
            <a:r>
              <a:rPr lang="zh-CN" altLang="en-US" sz="756" dirty="0">
                <a:solidFill>
                  <a:srgbClr val="191919"/>
                </a:solidFill>
                <a:latin typeface="Arial"/>
                <a:ea typeface="Arial"/>
                <a:cs typeface="Arial"/>
              </a:rPr>
              <a:t>Has</a:t>
            </a:r>
          </a:p>
        </p:txBody>
      </p:sp>
      <p:sp>
        <p:nvSpPr>
          <p:cNvPr id="466" name="ConnectLine"/>
          <p:cNvSpPr/>
          <p:nvPr/>
        </p:nvSpPr>
        <p:spPr>
          <a:xfrm>
            <a:off x="4100586" y="943224"/>
            <a:ext cx="961800" cy="130200"/>
          </a:xfrm>
          <a:custGeom>
            <a:avLst/>
            <a:gdLst/>
            <a:ahLst/>
            <a:cxnLst/>
            <a:rect l="l" t="t" r="r" b="b"/>
            <a:pathLst>
              <a:path w="961800" h="130200" fill="none">
                <a:moveTo>
                  <a:pt x="0" y="130200"/>
                </a:moveTo>
                <a:lnTo>
                  <a:pt x="470400" y="130200"/>
                </a:lnTo>
                <a:lnTo>
                  <a:pt x="470400" y="0"/>
                </a:lnTo>
                <a:lnTo>
                  <a:pt x="961800" y="0"/>
                </a:lnTo>
              </a:path>
            </a:pathLst>
          </a:custGeom>
          <a:noFill/>
          <a:ln w="4200" cap="flat">
            <a:solidFill>
              <a:srgbClr val="303030"/>
            </a:solidFill>
            <a:miter/>
          </a:ln>
        </p:spPr>
        <p:txBody>
          <a:bodyPr/>
          <a:lstStyle/>
          <a:p>
            <a:endParaRPr lang="en-US"/>
          </a:p>
        </p:txBody>
      </p:sp>
      <p:sp>
        <p:nvSpPr>
          <p:cNvPr id="471" name="ConnectLine"/>
          <p:cNvSpPr/>
          <p:nvPr/>
        </p:nvSpPr>
        <p:spPr>
          <a:xfrm>
            <a:off x="3435368" y="1255497"/>
            <a:ext cx="369600" cy="1570800"/>
          </a:xfrm>
          <a:custGeom>
            <a:avLst/>
            <a:gdLst/>
            <a:ahLst/>
            <a:cxnLst/>
            <a:rect l="l" t="t" r="r" b="b"/>
            <a:pathLst>
              <a:path w="369600" h="1570800" fill="none">
                <a:moveTo>
                  <a:pt x="369600" y="0"/>
                </a:moveTo>
                <a:lnTo>
                  <a:pt x="369600" y="1453200"/>
                </a:lnTo>
                <a:lnTo>
                  <a:pt x="0" y="1453200"/>
                </a:lnTo>
                <a:lnTo>
                  <a:pt x="0" y="1570800"/>
                </a:lnTo>
              </a:path>
            </a:pathLst>
          </a:custGeom>
          <a:noFill/>
          <a:ln w="4200" cap="flat">
            <a:solidFill>
              <a:srgbClr val="303030"/>
            </a:solidFill>
            <a:miter/>
          </a:ln>
        </p:spPr>
        <p:txBody>
          <a:bodyPr/>
          <a:lstStyle/>
          <a:p>
            <a:endParaRPr lang="en-US"/>
          </a:p>
        </p:txBody>
      </p:sp>
      <p:sp>
        <p:nvSpPr>
          <p:cNvPr id="472" name="Decision"/>
          <p:cNvSpPr/>
          <p:nvPr/>
        </p:nvSpPr>
        <p:spPr>
          <a:xfrm>
            <a:off x="7072707" y="891352"/>
            <a:ext cx="525696" cy="320049"/>
          </a:xfrm>
          <a:custGeom>
            <a:avLst/>
            <a:gdLst>
              <a:gd name="connsiteX0" fmla="*/ 0 w 525696"/>
              <a:gd name="connsiteY0" fmla="*/ 160025 h 320049"/>
              <a:gd name="connsiteX1" fmla="*/ 262848 w 525696"/>
              <a:gd name="connsiteY1" fmla="*/ 0 h 320049"/>
              <a:gd name="connsiteX2" fmla="*/ 525696 w 525696"/>
              <a:gd name="connsiteY2" fmla="*/ 160025 h 320049"/>
              <a:gd name="connsiteX3" fmla="*/ 262848 w 525696"/>
              <a:gd name="connsiteY3" fmla="*/ 320049 h 320049"/>
              <a:gd name="rtl" fmla="*/ 84111 w 525696"/>
              <a:gd name="rtt" fmla="*/ 57609 h 320049"/>
              <a:gd name="rtr" fmla="*/ 441585 w 525696"/>
              <a:gd name="rtb" fmla="*/ 262441 h 320049"/>
            </a:gdLst>
            <a:ahLst/>
            <a:cxnLst>
              <a:cxn ang="0">
                <a:pos x="connsiteX0" y="connsiteY0"/>
              </a:cxn>
              <a:cxn ang="0">
                <a:pos x="connsiteX1" y="connsiteY1"/>
              </a:cxn>
              <a:cxn ang="0">
                <a:pos x="connsiteX2" y="connsiteY2"/>
              </a:cxn>
              <a:cxn ang="0">
                <a:pos x="connsiteX3" y="connsiteY3"/>
              </a:cxn>
            </a:cxnLst>
            <a:rect l="rtl" t="rtt" r="rtr" b="rtb"/>
            <a:pathLst>
              <a:path w="525696" h="320049" stroke="0">
                <a:moveTo>
                  <a:pt x="262848" y="320049"/>
                </a:moveTo>
                <a:lnTo>
                  <a:pt x="525696" y="160025"/>
                </a:lnTo>
                <a:lnTo>
                  <a:pt x="262848" y="0"/>
                </a:lnTo>
                <a:lnTo>
                  <a:pt x="0" y="160025"/>
                </a:lnTo>
                <a:lnTo>
                  <a:pt x="262848" y="320049"/>
                </a:lnTo>
                <a:close/>
              </a:path>
              <a:path w="525696" h="320049" fill="none">
                <a:moveTo>
                  <a:pt x="262848" y="320049"/>
                </a:moveTo>
                <a:lnTo>
                  <a:pt x="525696" y="160025"/>
                </a:lnTo>
                <a:lnTo>
                  <a:pt x="262848" y="0"/>
                </a:lnTo>
                <a:lnTo>
                  <a:pt x="0" y="160025"/>
                </a:lnTo>
                <a:lnTo>
                  <a:pt x="262848" y="320049"/>
                </a:lnTo>
                <a:close/>
              </a:path>
            </a:pathLst>
          </a:custGeom>
          <a:solidFill>
            <a:srgbClr val="A6CE5C"/>
          </a:solidFill>
          <a:ln w="4200" cap="flat">
            <a:solidFill>
              <a:srgbClr val="86A749"/>
            </a:solidFill>
            <a:miter/>
          </a:ln>
        </p:spPr>
        <p:txBody>
          <a:bodyPr wrap="square" lIns="38100" tIns="38100" rIns="38100" bIns="38100" rtlCol="0" anchor="ctr"/>
          <a:lstStyle/>
          <a:p>
            <a:pPr algn="ctr"/>
            <a:r>
              <a:rPr lang="zh-CN" altLang="en-US" sz="756" dirty="0">
                <a:solidFill>
                  <a:srgbClr val="191919"/>
                </a:solidFill>
                <a:latin typeface="Arial"/>
                <a:ea typeface="Arial"/>
                <a:cs typeface="Arial"/>
              </a:rPr>
              <a:t>Has</a:t>
            </a:r>
          </a:p>
        </p:txBody>
      </p:sp>
      <p:sp>
        <p:nvSpPr>
          <p:cNvPr id="473" name="ConnectLine"/>
          <p:cNvSpPr/>
          <p:nvPr/>
        </p:nvSpPr>
        <p:spPr>
          <a:xfrm>
            <a:off x="5581707" y="942176"/>
            <a:ext cx="1491000" cy="109200"/>
          </a:xfrm>
          <a:custGeom>
            <a:avLst/>
            <a:gdLst/>
            <a:ahLst/>
            <a:cxnLst/>
            <a:rect l="l" t="t" r="r" b="b"/>
            <a:pathLst>
              <a:path w="1491000" h="109200" fill="none">
                <a:moveTo>
                  <a:pt x="1491000" y="109200"/>
                </a:moveTo>
                <a:lnTo>
                  <a:pt x="554400" y="109200"/>
                </a:lnTo>
                <a:lnTo>
                  <a:pt x="554400" y="0"/>
                </a:lnTo>
                <a:lnTo>
                  <a:pt x="0" y="0"/>
                </a:lnTo>
              </a:path>
            </a:pathLst>
          </a:custGeom>
          <a:noFill/>
          <a:ln w="4200" cap="flat">
            <a:solidFill>
              <a:srgbClr val="303030"/>
            </a:solidFill>
            <a:miter/>
          </a:ln>
        </p:spPr>
        <p:txBody>
          <a:bodyPr/>
          <a:lstStyle/>
          <a:p>
            <a:endParaRPr lang="en-US"/>
          </a:p>
        </p:txBody>
      </p:sp>
      <p:sp>
        <p:nvSpPr>
          <p:cNvPr id="474" name="ConnectLine"/>
          <p:cNvSpPr/>
          <p:nvPr/>
        </p:nvSpPr>
        <p:spPr>
          <a:xfrm>
            <a:off x="7138155" y="1211400"/>
            <a:ext cx="197400" cy="1495200"/>
          </a:xfrm>
          <a:custGeom>
            <a:avLst/>
            <a:gdLst/>
            <a:ahLst/>
            <a:cxnLst/>
            <a:rect l="l" t="t" r="r" b="b"/>
            <a:pathLst>
              <a:path w="197400" h="1495200" fill="none">
                <a:moveTo>
                  <a:pt x="197400" y="0"/>
                </a:moveTo>
                <a:lnTo>
                  <a:pt x="197400" y="1377600"/>
                </a:lnTo>
                <a:lnTo>
                  <a:pt x="0" y="1377600"/>
                </a:lnTo>
                <a:lnTo>
                  <a:pt x="0" y="1495200"/>
                </a:lnTo>
              </a:path>
            </a:pathLst>
          </a:custGeom>
          <a:noFill/>
          <a:ln w="4200" cap="flat">
            <a:solidFill>
              <a:srgbClr val="303030"/>
            </a:solidFill>
            <a:miter/>
          </a:ln>
        </p:spPr>
        <p:txBody>
          <a:bodyPr/>
          <a:lstStyle/>
          <a:p>
            <a:endParaRPr lang="en-US"/>
          </a:p>
        </p:txBody>
      </p:sp>
      <p:sp>
        <p:nvSpPr>
          <p:cNvPr id="476" name="Decision"/>
          <p:cNvSpPr/>
          <p:nvPr/>
        </p:nvSpPr>
        <p:spPr>
          <a:xfrm>
            <a:off x="5035011" y="1380160"/>
            <a:ext cx="578303" cy="420000"/>
          </a:xfrm>
          <a:custGeom>
            <a:avLst/>
            <a:gdLst>
              <a:gd name="connsiteX0" fmla="*/ 0 w 578303"/>
              <a:gd name="connsiteY0" fmla="*/ 210000 h 420000"/>
              <a:gd name="connsiteX1" fmla="*/ 289152 w 578303"/>
              <a:gd name="connsiteY1" fmla="*/ 0 h 420000"/>
              <a:gd name="connsiteX2" fmla="*/ 578303 w 578303"/>
              <a:gd name="connsiteY2" fmla="*/ 210000 h 420000"/>
              <a:gd name="connsiteX3" fmla="*/ 289152 w 578303"/>
              <a:gd name="connsiteY3" fmla="*/ 420000 h 420000"/>
              <a:gd name="rtl" fmla="*/ 92529 w 578303"/>
              <a:gd name="rtt" fmla="*/ 75600 h 420000"/>
              <a:gd name="rtr" fmla="*/ 485775 w 578303"/>
              <a:gd name="rtb" fmla="*/ 344400 h 420000"/>
            </a:gdLst>
            <a:ahLst/>
            <a:cxnLst>
              <a:cxn ang="0">
                <a:pos x="connsiteX0" y="connsiteY0"/>
              </a:cxn>
              <a:cxn ang="0">
                <a:pos x="connsiteX1" y="connsiteY1"/>
              </a:cxn>
              <a:cxn ang="0">
                <a:pos x="connsiteX2" y="connsiteY2"/>
              </a:cxn>
              <a:cxn ang="0">
                <a:pos x="connsiteX3" y="connsiteY3"/>
              </a:cxn>
            </a:cxnLst>
            <a:rect l="rtl" t="rtt" r="rtr" b="rtb"/>
            <a:pathLst>
              <a:path w="578303" h="420000" stroke="0">
                <a:moveTo>
                  <a:pt x="289152" y="420000"/>
                </a:moveTo>
                <a:lnTo>
                  <a:pt x="578303" y="210000"/>
                </a:lnTo>
                <a:lnTo>
                  <a:pt x="289152" y="0"/>
                </a:lnTo>
                <a:lnTo>
                  <a:pt x="0" y="210000"/>
                </a:lnTo>
                <a:lnTo>
                  <a:pt x="289152" y="420000"/>
                </a:lnTo>
                <a:close/>
              </a:path>
              <a:path w="578303" h="420000" fill="none">
                <a:moveTo>
                  <a:pt x="289152" y="420000"/>
                </a:moveTo>
                <a:lnTo>
                  <a:pt x="578303" y="210000"/>
                </a:lnTo>
                <a:lnTo>
                  <a:pt x="289152" y="0"/>
                </a:lnTo>
                <a:lnTo>
                  <a:pt x="0" y="210000"/>
                </a:lnTo>
                <a:lnTo>
                  <a:pt x="289152" y="420000"/>
                </a:lnTo>
                <a:close/>
              </a:path>
            </a:pathLst>
          </a:custGeom>
          <a:solidFill>
            <a:srgbClr val="A6CE5C"/>
          </a:solidFill>
          <a:ln w="4200" cap="flat">
            <a:solidFill>
              <a:srgbClr val="86A749"/>
            </a:solidFill>
            <a:miter/>
          </a:ln>
        </p:spPr>
        <p:txBody>
          <a:bodyPr wrap="square" lIns="38100" tIns="38100" rIns="38100" bIns="38100" rtlCol="0" anchor="ctr"/>
          <a:lstStyle/>
          <a:p>
            <a:pPr algn="ctr"/>
            <a:r>
              <a:rPr lang="zh-CN" altLang="en-US" sz="756" dirty="0">
                <a:solidFill>
                  <a:srgbClr val="191919"/>
                </a:solidFill>
                <a:latin typeface="Arial"/>
                <a:ea typeface="Arial"/>
                <a:cs typeface="Arial"/>
              </a:rPr>
              <a:t>attend at</a:t>
            </a:r>
          </a:p>
        </p:txBody>
      </p:sp>
      <p:sp>
        <p:nvSpPr>
          <p:cNvPr id="477" name="ConnectLine"/>
          <p:cNvSpPr/>
          <p:nvPr/>
        </p:nvSpPr>
        <p:spPr>
          <a:xfrm>
            <a:off x="5324162" y="1101692"/>
            <a:ext cx="4200" cy="273000"/>
          </a:xfrm>
          <a:custGeom>
            <a:avLst/>
            <a:gdLst/>
            <a:ahLst/>
            <a:cxnLst/>
            <a:rect l="l" t="t" r="r" b="b"/>
            <a:pathLst>
              <a:path w="4200" h="273000" fill="none">
                <a:moveTo>
                  <a:pt x="0" y="0"/>
                </a:moveTo>
                <a:lnTo>
                  <a:pt x="0" y="273000"/>
                </a:lnTo>
              </a:path>
            </a:pathLst>
          </a:custGeom>
          <a:noFill/>
          <a:ln w="4200" cap="flat">
            <a:solidFill>
              <a:srgbClr val="303030"/>
            </a:solidFill>
            <a:miter/>
          </a:ln>
        </p:spPr>
        <p:txBody>
          <a:bodyPr/>
          <a:lstStyle/>
          <a:p>
            <a:endParaRPr lang="en-US"/>
          </a:p>
        </p:txBody>
      </p:sp>
      <p:sp>
        <p:nvSpPr>
          <p:cNvPr id="478" name="ConnectLine"/>
          <p:cNvSpPr/>
          <p:nvPr/>
        </p:nvSpPr>
        <p:spPr>
          <a:xfrm>
            <a:off x="5608469" y="1590210"/>
            <a:ext cx="1528800" cy="1117200"/>
          </a:xfrm>
          <a:custGeom>
            <a:avLst/>
            <a:gdLst/>
            <a:ahLst/>
            <a:cxnLst/>
            <a:rect l="l" t="t" r="r" b="b"/>
            <a:pathLst>
              <a:path w="1528800" h="1117200" fill="none">
                <a:moveTo>
                  <a:pt x="1528800" y="1117200"/>
                </a:moveTo>
                <a:lnTo>
                  <a:pt x="1528800" y="0"/>
                </a:lnTo>
                <a:lnTo>
                  <a:pt x="0" y="0"/>
                </a:lnTo>
              </a:path>
            </a:pathLst>
          </a:custGeom>
          <a:noFill/>
          <a:ln w="4200" cap="flat">
            <a:solidFill>
              <a:srgbClr val="303030"/>
            </a:solidFill>
            <a:miter/>
          </a:ln>
        </p:spPr>
        <p:txBody>
          <a:bodyPr/>
          <a:lstStyle/>
          <a:p>
            <a:endParaRPr lang="en-US"/>
          </a:p>
        </p:txBody>
      </p:sp>
      <p:sp>
        <p:nvSpPr>
          <p:cNvPr id="479" name="ConnectLine"/>
          <p:cNvSpPr/>
          <p:nvPr/>
        </p:nvSpPr>
        <p:spPr>
          <a:xfrm>
            <a:off x="3437533" y="1589553"/>
            <a:ext cx="1596000" cy="1234800"/>
          </a:xfrm>
          <a:custGeom>
            <a:avLst/>
            <a:gdLst/>
            <a:ahLst/>
            <a:cxnLst/>
            <a:rect l="l" t="t" r="r" b="b"/>
            <a:pathLst>
              <a:path w="1596000" h="1234800" fill="none">
                <a:moveTo>
                  <a:pt x="0" y="1234800"/>
                </a:moveTo>
                <a:lnTo>
                  <a:pt x="0" y="0"/>
                </a:lnTo>
                <a:lnTo>
                  <a:pt x="1596000" y="0"/>
                </a:lnTo>
              </a:path>
            </a:pathLst>
          </a:custGeom>
          <a:noFill/>
          <a:ln w="4200" cap="flat">
            <a:solidFill>
              <a:srgbClr val="303030"/>
            </a:solidFill>
            <a:miter/>
          </a:ln>
        </p:spPr>
        <p:txBody>
          <a:bodyPr/>
          <a:lstStyle/>
          <a:p>
            <a:endParaRPr lang="en-US"/>
          </a:p>
        </p:txBody>
      </p:sp>
      <p:sp>
        <p:nvSpPr>
          <p:cNvPr id="480" name="ConnectLine"/>
          <p:cNvSpPr/>
          <p:nvPr/>
        </p:nvSpPr>
        <p:spPr>
          <a:xfrm>
            <a:off x="5324162" y="1800160"/>
            <a:ext cx="16800" cy="323400"/>
          </a:xfrm>
          <a:custGeom>
            <a:avLst/>
            <a:gdLst/>
            <a:ahLst/>
            <a:cxnLst/>
            <a:rect l="l" t="t" r="r" b="b"/>
            <a:pathLst>
              <a:path w="16800" h="323400" fill="none">
                <a:moveTo>
                  <a:pt x="0" y="0"/>
                </a:moveTo>
                <a:lnTo>
                  <a:pt x="0" y="302400"/>
                </a:lnTo>
                <a:lnTo>
                  <a:pt x="16800" y="302400"/>
                </a:lnTo>
                <a:lnTo>
                  <a:pt x="16800" y="323400"/>
                </a:lnTo>
              </a:path>
            </a:pathLst>
          </a:custGeom>
          <a:noFill/>
          <a:ln w="4200" cap="flat">
            <a:solidFill>
              <a:srgbClr val="303030"/>
            </a:solidFill>
            <a:miter/>
          </a:ln>
        </p:spPr>
        <p:txBody>
          <a:bodyPr/>
          <a:lstStyle/>
          <a:p>
            <a:endParaRPr lang="en-US"/>
          </a:p>
        </p:txBody>
      </p:sp>
      <p:sp>
        <p:nvSpPr>
          <p:cNvPr id="484" name="ConnectLine"/>
          <p:cNvSpPr/>
          <p:nvPr/>
        </p:nvSpPr>
        <p:spPr>
          <a:xfrm>
            <a:off x="5283709" y="505783"/>
            <a:ext cx="33600" cy="277200"/>
          </a:xfrm>
          <a:custGeom>
            <a:avLst/>
            <a:gdLst/>
            <a:ahLst/>
            <a:cxnLst/>
            <a:rect l="l" t="t" r="r" b="b"/>
            <a:pathLst>
              <a:path w="33600" h="277200" fill="none">
                <a:moveTo>
                  <a:pt x="0" y="0"/>
                </a:moveTo>
                <a:lnTo>
                  <a:pt x="0" y="159600"/>
                </a:lnTo>
                <a:lnTo>
                  <a:pt x="33600" y="159600"/>
                </a:lnTo>
                <a:lnTo>
                  <a:pt x="33600" y="277200"/>
                </a:lnTo>
              </a:path>
            </a:pathLst>
          </a:custGeom>
          <a:noFill/>
          <a:ln w="4200" cap="flat">
            <a:solidFill>
              <a:srgbClr val="303030"/>
            </a:solidFill>
            <a:miter/>
          </a:ln>
        </p:spPr>
        <p:txBody>
          <a:bodyPr/>
          <a:lstStyle/>
          <a:p>
            <a:endParaRPr lang="en-US"/>
          </a:p>
        </p:txBody>
      </p:sp>
      <p:sp>
        <p:nvSpPr>
          <p:cNvPr id="485" name="ConnectLine"/>
          <p:cNvSpPr/>
          <p:nvPr/>
        </p:nvSpPr>
        <p:spPr>
          <a:xfrm>
            <a:off x="4973627" y="418370"/>
            <a:ext cx="88200" cy="520800"/>
          </a:xfrm>
          <a:custGeom>
            <a:avLst/>
            <a:gdLst/>
            <a:ahLst/>
            <a:cxnLst/>
            <a:rect l="l" t="t" r="r" b="b"/>
            <a:pathLst>
              <a:path w="88200" h="520800" fill="none">
                <a:moveTo>
                  <a:pt x="0" y="0"/>
                </a:moveTo>
                <a:lnTo>
                  <a:pt x="42000" y="0"/>
                </a:lnTo>
                <a:lnTo>
                  <a:pt x="42000" y="520800"/>
                </a:lnTo>
                <a:lnTo>
                  <a:pt x="88200" y="520800"/>
                </a:lnTo>
              </a:path>
            </a:pathLst>
          </a:custGeom>
          <a:noFill/>
          <a:ln w="4200" cap="flat">
            <a:solidFill>
              <a:srgbClr val="303030"/>
            </a:solidFill>
            <a:miter/>
          </a:ln>
        </p:spPr>
        <p:txBody>
          <a:bodyPr/>
          <a:lstStyle/>
          <a:p>
            <a:endParaRPr lang="en-US"/>
          </a:p>
        </p:txBody>
      </p:sp>
      <p:sp>
        <p:nvSpPr>
          <p:cNvPr id="488" name="ConnectLine"/>
          <p:cNvSpPr/>
          <p:nvPr/>
        </p:nvSpPr>
        <p:spPr>
          <a:xfrm>
            <a:off x="4183226" y="505783"/>
            <a:ext cx="831600" cy="117600"/>
          </a:xfrm>
          <a:custGeom>
            <a:avLst/>
            <a:gdLst/>
            <a:ahLst/>
            <a:cxnLst/>
            <a:rect l="l" t="t" r="r" b="b"/>
            <a:pathLst>
              <a:path w="831600" h="117600" fill="none">
                <a:moveTo>
                  <a:pt x="0" y="0"/>
                </a:moveTo>
                <a:lnTo>
                  <a:pt x="0" y="117600"/>
                </a:lnTo>
                <a:lnTo>
                  <a:pt x="814800" y="117600"/>
                </a:lnTo>
                <a:lnTo>
                  <a:pt x="814800" y="0"/>
                </a:lnTo>
                <a:lnTo>
                  <a:pt x="831600" y="0"/>
                </a:lnTo>
              </a:path>
            </a:pathLst>
          </a:custGeom>
          <a:noFill/>
          <a:ln w="4200" cap="flat">
            <a:solidFill>
              <a:srgbClr val="303030"/>
            </a:solidFill>
            <a:miter/>
          </a:ln>
        </p:spPr>
        <p:txBody>
          <a:bodyPr/>
          <a:lstStyle/>
          <a:p>
            <a:endParaRPr lang="en-US"/>
          </a:p>
        </p:txBody>
      </p:sp>
      <p:sp>
        <p:nvSpPr>
          <p:cNvPr id="489" name="ConnectLine"/>
          <p:cNvSpPr/>
          <p:nvPr/>
        </p:nvSpPr>
        <p:spPr>
          <a:xfrm>
            <a:off x="7331006" y="2826928"/>
            <a:ext cx="1688400" cy="646800"/>
          </a:xfrm>
          <a:custGeom>
            <a:avLst/>
            <a:gdLst/>
            <a:ahLst/>
            <a:cxnLst/>
            <a:rect l="l" t="t" r="r" b="b"/>
            <a:pathLst>
              <a:path w="1688400" h="646800" fill="none">
                <a:moveTo>
                  <a:pt x="1688400" y="646800"/>
                </a:moveTo>
                <a:lnTo>
                  <a:pt x="1688400" y="0"/>
                </a:lnTo>
                <a:lnTo>
                  <a:pt x="0" y="0"/>
                </a:lnTo>
              </a:path>
            </a:pathLst>
          </a:custGeom>
          <a:noFill/>
          <a:ln w="4200" cap="flat">
            <a:solidFill>
              <a:srgbClr val="303030"/>
            </a:solidFill>
            <a:miter/>
          </a:ln>
        </p:spPr>
        <p:txBody>
          <a:bodyPr/>
          <a:lstStyle/>
          <a:p>
            <a:endParaRPr lang="en-US"/>
          </a:p>
        </p:txBody>
      </p:sp>
      <p:sp>
        <p:nvSpPr>
          <p:cNvPr id="490" name="ConnectLine"/>
          <p:cNvSpPr/>
          <p:nvPr/>
        </p:nvSpPr>
        <p:spPr>
          <a:xfrm>
            <a:off x="7328640" y="2828079"/>
            <a:ext cx="1020600" cy="705600"/>
          </a:xfrm>
          <a:custGeom>
            <a:avLst/>
            <a:gdLst/>
            <a:ahLst/>
            <a:cxnLst/>
            <a:rect l="l" t="t" r="r" b="b"/>
            <a:pathLst>
              <a:path w="1020600" h="705600" fill="none">
                <a:moveTo>
                  <a:pt x="1020600" y="705600"/>
                </a:moveTo>
                <a:lnTo>
                  <a:pt x="987000" y="705600"/>
                </a:lnTo>
                <a:lnTo>
                  <a:pt x="987000" y="0"/>
                </a:lnTo>
                <a:lnTo>
                  <a:pt x="0" y="0"/>
                </a:lnTo>
              </a:path>
            </a:pathLst>
          </a:custGeom>
          <a:noFill/>
          <a:ln w="4200" cap="flat">
            <a:solidFill>
              <a:srgbClr val="303030"/>
            </a:solidFill>
            <a:miter/>
          </a:ln>
        </p:spPr>
        <p:txBody>
          <a:bodyPr/>
          <a:lstStyle/>
          <a:p>
            <a:endParaRPr lang="en-US"/>
          </a:p>
        </p:txBody>
      </p:sp>
      <p:sp>
        <p:nvSpPr>
          <p:cNvPr id="491" name="ConnectLine"/>
          <p:cNvSpPr/>
          <p:nvPr/>
        </p:nvSpPr>
        <p:spPr>
          <a:xfrm>
            <a:off x="7329114" y="2828079"/>
            <a:ext cx="550200" cy="705600"/>
          </a:xfrm>
          <a:custGeom>
            <a:avLst/>
            <a:gdLst/>
            <a:ahLst/>
            <a:cxnLst/>
            <a:rect l="l" t="t" r="r" b="b"/>
            <a:pathLst>
              <a:path w="550200" h="705600" fill="none">
                <a:moveTo>
                  <a:pt x="550200" y="705600"/>
                </a:moveTo>
                <a:lnTo>
                  <a:pt x="516600" y="705600"/>
                </a:lnTo>
                <a:lnTo>
                  <a:pt x="516600" y="0"/>
                </a:lnTo>
                <a:lnTo>
                  <a:pt x="0" y="0"/>
                </a:lnTo>
              </a:path>
            </a:pathLst>
          </a:custGeom>
          <a:noFill/>
          <a:ln w="4200" cap="flat">
            <a:solidFill>
              <a:srgbClr val="303030"/>
            </a:solidFill>
            <a:miter/>
          </a:ln>
        </p:spPr>
        <p:txBody>
          <a:bodyPr/>
          <a:lstStyle/>
          <a:p>
            <a:endParaRPr lang="en-US"/>
          </a:p>
        </p:txBody>
      </p:sp>
      <p:sp>
        <p:nvSpPr>
          <p:cNvPr id="492" name="ConnectLine"/>
          <p:cNvSpPr/>
          <p:nvPr/>
        </p:nvSpPr>
        <p:spPr>
          <a:xfrm>
            <a:off x="7330532" y="2826928"/>
            <a:ext cx="2158800" cy="646800"/>
          </a:xfrm>
          <a:custGeom>
            <a:avLst/>
            <a:gdLst/>
            <a:ahLst/>
            <a:cxnLst/>
            <a:rect l="l" t="t" r="r" b="b"/>
            <a:pathLst>
              <a:path w="2158800" h="646800" fill="none">
                <a:moveTo>
                  <a:pt x="2158800" y="646800"/>
                </a:moveTo>
                <a:lnTo>
                  <a:pt x="2158800" y="0"/>
                </a:lnTo>
                <a:lnTo>
                  <a:pt x="0" y="0"/>
                </a:lnTo>
              </a:path>
            </a:pathLst>
          </a:custGeom>
          <a:noFill/>
          <a:ln w="4200" cap="flat">
            <a:solidFill>
              <a:srgbClr val="303030"/>
            </a:solidFill>
            <a:miter/>
          </a:ln>
        </p:spPr>
        <p:txBody>
          <a:bodyPr/>
          <a:lstStyle/>
          <a:p>
            <a:endParaRPr lang="en-US"/>
          </a:p>
        </p:txBody>
      </p:sp>
      <p:sp>
        <p:nvSpPr>
          <p:cNvPr id="493" name="ConnectLine"/>
          <p:cNvSpPr/>
          <p:nvPr/>
        </p:nvSpPr>
        <p:spPr>
          <a:xfrm>
            <a:off x="7330058" y="2826928"/>
            <a:ext cx="2629200" cy="646800"/>
          </a:xfrm>
          <a:custGeom>
            <a:avLst/>
            <a:gdLst/>
            <a:ahLst/>
            <a:cxnLst/>
            <a:rect l="l" t="t" r="r" b="b"/>
            <a:pathLst>
              <a:path w="2629200" h="646800" fill="none">
                <a:moveTo>
                  <a:pt x="2629200" y="646800"/>
                </a:moveTo>
                <a:lnTo>
                  <a:pt x="2629200" y="0"/>
                </a:lnTo>
                <a:lnTo>
                  <a:pt x="0" y="0"/>
                </a:lnTo>
              </a:path>
            </a:pathLst>
          </a:custGeom>
          <a:noFill/>
          <a:ln w="4200" cap="flat">
            <a:solidFill>
              <a:srgbClr val="303030"/>
            </a:solidFill>
            <a:miter/>
          </a:ln>
        </p:spPr>
        <p:txBody>
          <a:bodyPr/>
          <a:lstStyle/>
          <a:p>
            <a:endParaRPr lang="en-US"/>
          </a:p>
        </p:txBody>
      </p:sp>
      <p:sp>
        <p:nvSpPr>
          <p:cNvPr id="494" name="ConnectLine"/>
          <p:cNvSpPr/>
          <p:nvPr/>
        </p:nvSpPr>
        <p:spPr>
          <a:xfrm>
            <a:off x="7139229" y="2944528"/>
            <a:ext cx="470400" cy="529200"/>
          </a:xfrm>
          <a:custGeom>
            <a:avLst/>
            <a:gdLst/>
            <a:ahLst/>
            <a:cxnLst/>
            <a:rect l="l" t="t" r="r" b="b"/>
            <a:pathLst>
              <a:path w="470400" h="529200" fill="none">
                <a:moveTo>
                  <a:pt x="470400" y="529200"/>
                </a:moveTo>
                <a:lnTo>
                  <a:pt x="470400" y="117600"/>
                </a:lnTo>
                <a:lnTo>
                  <a:pt x="0" y="117600"/>
                </a:lnTo>
                <a:lnTo>
                  <a:pt x="0" y="0"/>
                </a:lnTo>
              </a:path>
            </a:pathLst>
          </a:custGeom>
          <a:noFill/>
          <a:ln w="4200" cap="flat">
            <a:solidFill>
              <a:srgbClr val="303030"/>
            </a:solidFill>
            <a:miter/>
          </a:ln>
        </p:spPr>
        <p:txBody>
          <a:bodyPr/>
          <a:lstStyle/>
          <a:p>
            <a:endParaRPr lang="en-US"/>
          </a:p>
        </p:txBody>
      </p:sp>
      <p:sp>
        <p:nvSpPr>
          <p:cNvPr id="497" name="ConnectLine"/>
          <p:cNvSpPr/>
          <p:nvPr/>
        </p:nvSpPr>
        <p:spPr>
          <a:xfrm>
            <a:off x="7139703" y="2944528"/>
            <a:ext cx="4200" cy="529200"/>
          </a:xfrm>
          <a:custGeom>
            <a:avLst/>
            <a:gdLst/>
            <a:ahLst/>
            <a:cxnLst/>
            <a:rect l="l" t="t" r="r" b="b"/>
            <a:pathLst>
              <a:path w="4200" h="529200" fill="none">
                <a:moveTo>
                  <a:pt x="0" y="529200"/>
                </a:moveTo>
                <a:lnTo>
                  <a:pt x="0" y="0"/>
                </a:lnTo>
              </a:path>
            </a:pathLst>
          </a:custGeom>
          <a:noFill/>
          <a:ln w="4200" cap="flat">
            <a:solidFill>
              <a:srgbClr val="303030"/>
            </a:solidFill>
            <a:miter/>
          </a:ln>
        </p:spPr>
        <p:txBody>
          <a:bodyPr/>
          <a:lstStyle/>
          <a:p>
            <a:endParaRPr lang="en-US"/>
          </a:p>
        </p:txBody>
      </p:sp>
      <p:sp>
        <p:nvSpPr>
          <p:cNvPr id="498" name="ConnectLine"/>
          <p:cNvSpPr/>
          <p:nvPr/>
        </p:nvSpPr>
        <p:spPr>
          <a:xfrm>
            <a:off x="7329583" y="2826928"/>
            <a:ext cx="3099600" cy="646800"/>
          </a:xfrm>
          <a:custGeom>
            <a:avLst/>
            <a:gdLst/>
            <a:ahLst/>
            <a:cxnLst/>
            <a:rect l="l" t="t" r="r" b="b"/>
            <a:pathLst>
              <a:path w="3099600" h="646800" fill="none">
                <a:moveTo>
                  <a:pt x="3099600" y="646800"/>
                </a:moveTo>
                <a:lnTo>
                  <a:pt x="3099600" y="0"/>
                </a:lnTo>
                <a:lnTo>
                  <a:pt x="0" y="0"/>
                </a:lnTo>
              </a:path>
            </a:pathLst>
          </a:custGeom>
          <a:noFill/>
          <a:ln w="4200" cap="flat">
            <a:solidFill>
              <a:srgbClr val="303030"/>
            </a:solidFill>
            <a:miter/>
          </a:ln>
        </p:spPr>
        <p:txBody>
          <a:bodyPr/>
          <a:lstStyle/>
          <a:p>
            <a:endParaRPr lang="en-US"/>
          </a:p>
        </p:txBody>
      </p:sp>
      <p:sp>
        <p:nvSpPr>
          <p:cNvPr id="499" name="Decision"/>
          <p:cNvSpPr/>
          <p:nvPr/>
        </p:nvSpPr>
        <p:spPr>
          <a:xfrm>
            <a:off x="3213101" y="3658744"/>
            <a:ext cx="398648" cy="242701"/>
          </a:xfrm>
          <a:custGeom>
            <a:avLst/>
            <a:gdLst>
              <a:gd name="connsiteX0" fmla="*/ 0 w 398648"/>
              <a:gd name="connsiteY0" fmla="*/ 121351 h 242701"/>
              <a:gd name="connsiteX1" fmla="*/ 199324 w 398648"/>
              <a:gd name="connsiteY1" fmla="*/ 0 h 242701"/>
              <a:gd name="connsiteX2" fmla="*/ 398648 w 398648"/>
              <a:gd name="connsiteY2" fmla="*/ 121351 h 242701"/>
              <a:gd name="connsiteX3" fmla="*/ 199324 w 398648"/>
              <a:gd name="connsiteY3" fmla="*/ 242701 h 242701"/>
              <a:gd name="rtl" fmla="*/ 63784 w 398648"/>
              <a:gd name="rtt" fmla="*/ 43686 h 242701"/>
              <a:gd name="rtr" fmla="*/ 334865 w 398648"/>
              <a:gd name="rtb" fmla="*/ 199015 h 242701"/>
            </a:gdLst>
            <a:ahLst/>
            <a:cxnLst>
              <a:cxn ang="0">
                <a:pos x="connsiteX0" y="connsiteY0"/>
              </a:cxn>
              <a:cxn ang="0">
                <a:pos x="connsiteX1" y="connsiteY1"/>
              </a:cxn>
              <a:cxn ang="0">
                <a:pos x="connsiteX2" y="connsiteY2"/>
              </a:cxn>
              <a:cxn ang="0">
                <a:pos x="connsiteX3" y="connsiteY3"/>
              </a:cxn>
            </a:cxnLst>
            <a:rect l="rtl" t="rtt" r="rtr" b="rtb"/>
            <a:pathLst>
              <a:path w="398648" h="242701" stroke="0">
                <a:moveTo>
                  <a:pt x="199324" y="242701"/>
                </a:moveTo>
                <a:lnTo>
                  <a:pt x="398648" y="121351"/>
                </a:lnTo>
                <a:lnTo>
                  <a:pt x="199324" y="0"/>
                </a:lnTo>
                <a:lnTo>
                  <a:pt x="0" y="121351"/>
                </a:lnTo>
                <a:lnTo>
                  <a:pt x="199324" y="242701"/>
                </a:lnTo>
                <a:close/>
              </a:path>
              <a:path w="398648" h="242701" fill="none">
                <a:moveTo>
                  <a:pt x="199324" y="242701"/>
                </a:moveTo>
                <a:lnTo>
                  <a:pt x="398648" y="121351"/>
                </a:lnTo>
                <a:lnTo>
                  <a:pt x="199324" y="0"/>
                </a:lnTo>
                <a:lnTo>
                  <a:pt x="0" y="121351"/>
                </a:lnTo>
                <a:lnTo>
                  <a:pt x="199324" y="242701"/>
                </a:lnTo>
                <a:close/>
              </a:path>
            </a:pathLst>
          </a:custGeom>
          <a:solidFill>
            <a:srgbClr val="A6CE5C"/>
          </a:solidFill>
          <a:ln w="4200" cap="flat">
            <a:solidFill>
              <a:srgbClr val="86A749"/>
            </a:solidFill>
            <a:miter/>
          </a:ln>
        </p:spPr>
        <p:txBody>
          <a:bodyPr wrap="square" lIns="38100" tIns="38100" rIns="38100" bIns="38100" rtlCol="0" anchor="ctr"/>
          <a:lstStyle/>
          <a:p>
            <a:pPr algn="ctr"/>
            <a:r>
              <a:rPr lang="zh-CN" altLang="en-US" sz="756" dirty="0">
                <a:solidFill>
                  <a:srgbClr val="191919"/>
                </a:solidFill>
                <a:latin typeface="Arial"/>
                <a:ea typeface="Arial"/>
                <a:cs typeface="Arial"/>
              </a:rPr>
              <a:t>in</a:t>
            </a:r>
          </a:p>
        </p:txBody>
      </p:sp>
      <p:sp>
        <p:nvSpPr>
          <p:cNvPr id="500" name="ConnectLine"/>
          <p:cNvSpPr/>
          <p:nvPr/>
        </p:nvSpPr>
        <p:spPr>
          <a:xfrm>
            <a:off x="3412425" y="3154743"/>
            <a:ext cx="25200" cy="504000"/>
          </a:xfrm>
          <a:custGeom>
            <a:avLst/>
            <a:gdLst/>
            <a:ahLst/>
            <a:cxnLst/>
            <a:rect l="l" t="t" r="r" b="b"/>
            <a:pathLst>
              <a:path w="25200" h="504000" fill="none">
                <a:moveTo>
                  <a:pt x="0" y="504000"/>
                </a:moveTo>
                <a:lnTo>
                  <a:pt x="0" y="117600"/>
                </a:lnTo>
                <a:lnTo>
                  <a:pt x="25200" y="117600"/>
                </a:lnTo>
                <a:lnTo>
                  <a:pt x="25200" y="0"/>
                </a:lnTo>
              </a:path>
            </a:pathLst>
          </a:custGeom>
          <a:noFill/>
          <a:ln w="4200" cap="flat">
            <a:solidFill>
              <a:srgbClr val="303030"/>
            </a:solidFill>
            <a:miter/>
          </a:ln>
        </p:spPr>
        <p:txBody>
          <a:bodyPr/>
          <a:lstStyle/>
          <a:p>
            <a:endParaRPr lang="en-US"/>
          </a:p>
        </p:txBody>
      </p:sp>
      <p:sp>
        <p:nvSpPr>
          <p:cNvPr id="504" name="Start"/>
          <p:cNvSpPr/>
          <p:nvPr/>
        </p:nvSpPr>
        <p:spPr>
          <a:xfrm>
            <a:off x="3035962" y="6168617"/>
            <a:ext cx="447641" cy="119903"/>
          </a:xfrm>
          <a:custGeom>
            <a:avLst/>
            <a:gdLst>
              <a:gd name="connsiteX0" fmla="*/ 0 w 447641"/>
              <a:gd name="connsiteY0" fmla="*/ 59952 h 119903"/>
              <a:gd name="connsiteX1" fmla="*/ 223820 w 447641"/>
              <a:gd name="connsiteY1" fmla="*/ 0 h 119903"/>
              <a:gd name="connsiteX2" fmla="*/ 447641 w 447641"/>
              <a:gd name="connsiteY2" fmla="*/ 59952 h 119903"/>
              <a:gd name="connsiteX3" fmla="*/ 223820 w 447641"/>
              <a:gd name="connsiteY3" fmla="*/ 119903 h 119903"/>
            </a:gdLst>
            <a:ahLst/>
            <a:cxnLst>
              <a:cxn ang="0">
                <a:pos x="connsiteX0" y="connsiteY0"/>
              </a:cxn>
              <a:cxn ang="0">
                <a:pos x="connsiteX1" y="connsiteY1"/>
              </a:cxn>
              <a:cxn ang="0">
                <a:pos x="connsiteX2" y="connsiteY2"/>
              </a:cxn>
              <a:cxn ang="0">
                <a:pos x="connsiteX3" y="connsiteY3"/>
              </a:cxn>
            </a:cxnLst>
            <a:rect l="l" t="t" r="r" b="b"/>
            <a:pathLst>
              <a:path w="447641" h="119903" stroke="0">
                <a:moveTo>
                  <a:pt x="0" y="59952"/>
                </a:moveTo>
                <a:cubicBezTo>
                  <a:pt x="0" y="26841"/>
                  <a:pt x="100208" y="0"/>
                  <a:pt x="223820" y="0"/>
                </a:cubicBezTo>
                <a:cubicBezTo>
                  <a:pt x="347433" y="0"/>
                  <a:pt x="447641" y="26841"/>
                  <a:pt x="447641" y="59952"/>
                </a:cubicBezTo>
                <a:cubicBezTo>
                  <a:pt x="447641" y="93062"/>
                  <a:pt x="347433" y="119903"/>
                  <a:pt x="223820" y="119903"/>
                </a:cubicBezTo>
                <a:cubicBezTo>
                  <a:pt x="100208" y="119903"/>
                  <a:pt x="0" y="93062"/>
                  <a:pt x="0" y="59952"/>
                </a:cubicBezTo>
                <a:close/>
              </a:path>
              <a:path w="447641" h="119903" fill="none">
                <a:moveTo>
                  <a:pt x="0" y="59952"/>
                </a:moveTo>
                <a:cubicBezTo>
                  <a:pt x="0" y="26841"/>
                  <a:pt x="100208" y="0"/>
                  <a:pt x="223820" y="0"/>
                </a:cubicBezTo>
                <a:cubicBezTo>
                  <a:pt x="347433" y="0"/>
                  <a:pt x="447641" y="26841"/>
                  <a:pt x="447641" y="59952"/>
                </a:cubicBezTo>
                <a:cubicBezTo>
                  <a:pt x="447641" y="93062"/>
                  <a:pt x="347433" y="119903"/>
                  <a:pt x="223820" y="119903"/>
                </a:cubicBezTo>
                <a:cubicBezTo>
                  <a:pt x="100208" y="119903"/>
                  <a:pt x="0" y="93062"/>
                  <a:pt x="0" y="59952"/>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User_id</a:t>
            </a:r>
          </a:p>
        </p:txBody>
      </p:sp>
      <p:sp>
        <p:nvSpPr>
          <p:cNvPr id="507" name="ConnectLine"/>
          <p:cNvSpPr/>
          <p:nvPr/>
        </p:nvSpPr>
        <p:spPr>
          <a:xfrm>
            <a:off x="4931495" y="6016418"/>
            <a:ext cx="306600" cy="399000"/>
          </a:xfrm>
          <a:custGeom>
            <a:avLst/>
            <a:gdLst/>
            <a:ahLst/>
            <a:cxnLst/>
            <a:rect l="l" t="t" r="r" b="b"/>
            <a:pathLst>
              <a:path w="306600" h="399000" fill="none">
                <a:moveTo>
                  <a:pt x="0" y="399000"/>
                </a:moveTo>
                <a:lnTo>
                  <a:pt x="0" y="117600"/>
                </a:lnTo>
                <a:lnTo>
                  <a:pt x="306600" y="117600"/>
                </a:lnTo>
                <a:lnTo>
                  <a:pt x="306600" y="0"/>
                </a:lnTo>
              </a:path>
            </a:pathLst>
          </a:custGeom>
          <a:noFill/>
          <a:ln w="4200" cap="flat">
            <a:solidFill>
              <a:srgbClr val="303030"/>
            </a:solidFill>
            <a:miter/>
          </a:ln>
        </p:spPr>
        <p:txBody>
          <a:bodyPr/>
          <a:lstStyle/>
          <a:p>
            <a:endParaRPr lang="en-US"/>
          </a:p>
        </p:txBody>
      </p:sp>
      <p:sp>
        <p:nvSpPr>
          <p:cNvPr id="508" name="ConnectLine"/>
          <p:cNvSpPr/>
          <p:nvPr/>
        </p:nvSpPr>
        <p:spPr>
          <a:xfrm>
            <a:off x="5240275" y="6014795"/>
            <a:ext cx="352800" cy="180600"/>
          </a:xfrm>
          <a:custGeom>
            <a:avLst/>
            <a:gdLst/>
            <a:ahLst/>
            <a:cxnLst/>
            <a:rect l="l" t="t" r="r" b="b"/>
            <a:pathLst>
              <a:path w="352800" h="180600" fill="none">
                <a:moveTo>
                  <a:pt x="352800" y="180600"/>
                </a:moveTo>
                <a:lnTo>
                  <a:pt x="352800" y="63000"/>
                </a:lnTo>
                <a:lnTo>
                  <a:pt x="0" y="63000"/>
                </a:lnTo>
                <a:lnTo>
                  <a:pt x="0" y="0"/>
                </a:lnTo>
              </a:path>
            </a:pathLst>
          </a:custGeom>
          <a:noFill/>
          <a:ln w="4200" cap="flat">
            <a:solidFill>
              <a:srgbClr val="303030"/>
            </a:solidFill>
            <a:miter/>
          </a:ln>
        </p:spPr>
        <p:txBody>
          <a:bodyPr/>
          <a:lstStyle/>
          <a:p>
            <a:endParaRPr lang="en-US"/>
          </a:p>
        </p:txBody>
      </p:sp>
      <p:sp>
        <p:nvSpPr>
          <p:cNvPr id="509" name="ConnectLine"/>
          <p:cNvSpPr/>
          <p:nvPr/>
        </p:nvSpPr>
        <p:spPr>
          <a:xfrm>
            <a:off x="4222358" y="5847947"/>
            <a:ext cx="747600" cy="407400"/>
          </a:xfrm>
          <a:custGeom>
            <a:avLst/>
            <a:gdLst/>
            <a:ahLst/>
            <a:cxnLst/>
            <a:rect l="l" t="t" r="r" b="b"/>
            <a:pathLst>
              <a:path w="747600" h="407400" fill="none">
                <a:moveTo>
                  <a:pt x="0" y="407400"/>
                </a:moveTo>
                <a:lnTo>
                  <a:pt x="630000" y="407400"/>
                </a:lnTo>
                <a:lnTo>
                  <a:pt x="630000" y="0"/>
                </a:lnTo>
                <a:lnTo>
                  <a:pt x="747600" y="0"/>
                </a:lnTo>
              </a:path>
            </a:pathLst>
          </a:custGeom>
          <a:noFill/>
          <a:ln w="4200" cap="flat">
            <a:solidFill>
              <a:srgbClr val="303030"/>
            </a:solidFill>
            <a:miter/>
          </a:ln>
        </p:spPr>
        <p:txBody>
          <a:bodyPr/>
          <a:lstStyle/>
          <a:p>
            <a:endParaRPr lang="en-US"/>
          </a:p>
        </p:txBody>
      </p:sp>
      <p:sp>
        <p:nvSpPr>
          <p:cNvPr id="512" name="Start"/>
          <p:cNvSpPr/>
          <p:nvPr/>
        </p:nvSpPr>
        <p:spPr>
          <a:xfrm>
            <a:off x="4279955" y="5220453"/>
            <a:ext cx="421524" cy="132090"/>
          </a:xfrm>
          <a:custGeom>
            <a:avLst/>
            <a:gdLst>
              <a:gd name="connsiteX0" fmla="*/ 0 w 421524"/>
              <a:gd name="connsiteY0" fmla="*/ 66045 h 132090"/>
              <a:gd name="connsiteX1" fmla="*/ 210762 w 421524"/>
              <a:gd name="connsiteY1" fmla="*/ 0 h 132090"/>
              <a:gd name="connsiteX2" fmla="*/ 421524 w 421524"/>
              <a:gd name="connsiteY2" fmla="*/ 66045 h 132090"/>
              <a:gd name="connsiteX3" fmla="*/ 210762 w 421524"/>
              <a:gd name="connsiteY3" fmla="*/ 132090 h 132090"/>
            </a:gdLst>
            <a:ahLst/>
            <a:cxnLst>
              <a:cxn ang="0">
                <a:pos x="connsiteX0" y="connsiteY0"/>
              </a:cxn>
              <a:cxn ang="0">
                <a:pos x="connsiteX1" y="connsiteY1"/>
              </a:cxn>
              <a:cxn ang="0">
                <a:pos x="connsiteX2" y="connsiteY2"/>
              </a:cxn>
              <a:cxn ang="0">
                <a:pos x="connsiteX3" y="connsiteY3"/>
              </a:cxn>
            </a:cxnLst>
            <a:rect l="l" t="t" r="r" b="b"/>
            <a:pathLst>
              <a:path w="421524" h="132090" stroke="0">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 w="421524" h="132090" fill="none">
                <a:moveTo>
                  <a:pt x="0" y="66045"/>
                </a:moveTo>
                <a:cubicBezTo>
                  <a:pt x="0" y="29569"/>
                  <a:pt x="94362" y="0"/>
                  <a:pt x="210762" y="0"/>
                </a:cubicBezTo>
                <a:cubicBezTo>
                  <a:pt x="327163" y="0"/>
                  <a:pt x="421524" y="29569"/>
                  <a:pt x="421524" y="66045"/>
                </a:cubicBezTo>
                <a:cubicBezTo>
                  <a:pt x="421524" y="102521"/>
                  <a:pt x="327163" y="132090"/>
                  <a:pt x="210762" y="132090"/>
                </a:cubicBezTo>
                <a:cubicBezTo>
                  <a:pt x="94362" y="132090"/>
                  <a:pt x="0" y="102521"/>
                  <a:pt x="0" y="66045"/>
                </a:cubicBezTo>
                <a:close/>
              </a:path>
            </a:pathLst>
          </a:custGeom>
          <a:solidFill>
            <a:srgbClr val="E79F75"/>
          </a:solidFill>
          <a:ln w="4200" cap="flat">
            <a:solidFill>
              <a:srgbClr val="BC805E"/>
            </a:solidFill>
            <a:miter/>
          </a:ln>
        </p:spPr>
        <p:txBody>
          <a:bodyPr wrap="square" lIns="38100" tIns="38100" rIns="38100" bIns="38100" rtlCol="0" anchor="ctr"/>
          <a:lstStyle/>
          <a:p>
            <a:pPr algn="ctr"/>
            <a:r>
              <a:rPr lang="zh-CN" altLang="en-US" sz="504" dirty="0">
                <a:solidFill>
                  <a:srgbClr val="191919"/>
                </a:solidFill>
                <a:latin typeface="Arial"/>
                <a:ea typeface="Arial"/>
                <a:cs typeface="Arial"/>
              </a:rPr>
              <a:t>r_ID</a:t>
            </a:r>
          </a:p>
        </p:txBody>
      </p:sp>
      <p:sp>
        <p:nvSpPr>
          <p:cNvPr id="513" name="ConnectLine"/>
          <p:cNvSpPr/>
          <p:nvPr/>
        </p:nvSpPr>
        <p:spPr>
          <a:xfrm>
            <a:off x="4701479" y="4824498"/>
            <a:ext cx="256200" cy="462000"/>
          </a:xfrm>
          <a:custGeom>
            <a:avLst/>
            <a:gdLst/>
            <a:ahLst/>
            <a:cxnLst/>
            <a:rect l="l" t="t" r="r" b="b"/>
            <a:pathLst>
              <a:path w="256200" h="462000" fill="none">
                <a:moveTo>
                  <a:pt x="0" y="462000"/>
                </a:moveTo>
                <a:lnTo>
                  <a:pt x="138600" y="462000"/>
                </a:lnTo>
                <a:lnTo>
                  <a:pt x="138600" y="0"/>
                </a:lnTo>
                <a:lnTo>
                  <a:pt x="256200" y="0"/>
                </a:lnTo>
              </a:path>
            </a:pathLst>
          </a:custGeom>
          <a:noFill/>
          <a:ln w="4200" cap="flat">
            <a:solidFill>
              <a:srgbClr val="303030"/>
            </a:solidFill>
            <a:miter/>
          </a:ln>
        </p:spPr>
        <p:txBody>
          <a:bodyPr/>
          <a:lstStyle/>
          <a:p>
            <a:endParaRPr lang="en-US"/>
          </a:p>
        </p:txBody>
      </p:sp>
      <p:sp>
        <p:nvSpPr>
          <p:cNvPr id="514" name="Decision"/>
          <p:cNvSpPr/>
          <p:nvPr/>
        </p:nvSpPr>
        <p:spPr>
          <a:xfrm>
            <a:off x="5075673" y="5239081"/>
            <a:ext cx="323418" cy="195483"/>
          </a:xfrm>
          <a:custGeom>
            <a:avLst/>
            <a:gdLst>
              <a:gd name="connsiteX0" fmla="*/ 0 w 323418"/>
              <a:gd name="connsiteY0" fmla="*/ 97741 h 195483"/>
              <a:gd name="connsiteX1" fmla="*/ 161709 w 323418"/>
              <a:gd name="connsiteY1" fmla="*/ 0 h 195483"/>
              <a:gd name="connsiteX2" fmla="*/ 323418 w 323418"/>
              <a:gd name="connsiteY2" fmla="*/ 97741 h 195483"/>
              <a:gd name="connsiteX3" fmla="*/ 161709 w 323418"/>
              <a:gd name="connsiteY3" fmla="*/ 195483 h 195483"/>
              <a:gd name="rtl" fmla="*/ 51747 w 323418"/>
              <a:gd name="rtt" fmla="*/ 35187 h 195483"/>
              <a:gd name="rtr" fmla="*/ 271672 w 323418"/>
              <a:gd name="rtb" fmla="*/ 160296 h 195483"/>
            </a:gdLst>
            <a:ahLst/>
            <a:cxnLst>
              <a:cxn ang="0">
                <a:pos x="connsiteX0" y="connsiteY0"/>
              </a:cxn>
              <a:cxn ang="0">
                <a:pos x="connsiteX1" y="connsiteY1"/>
              </a:cxn>
              <a:cxn ang="0">
                <a:pos x="connsiteX2" y="connsiteY2"/>
              </a:cxn>
              <a:cxn ang="0">
                <a:pos x="connsiteX3" y="connsiteY3"/>
              </a:cxn>
            </a:cxnLst>
            <a:rect l="rtl" t="rtt" r="rtr" b="rtb"/>
            <a:pathLst>
              <a:path w="323418" h="195483" stroke="0">
                <a:moveTo>
                  <a:pt x="161709" y="195483"/>
                </a:moveTo>
                <a:lnTo>
                  <a:pt x="323418" y="97741"/>
                </a:lnTo>
                <a:lnTo>
                  <a:pt x="161709" y="0"/>
                </a:lnTo>
                <a:lnTo>
                  <a:pt x="0" y="97741"/>
                </a:lnTo>
                <a:lnTo>
                  <a:pt x="161709" y="195483"/>
                </a:lnTo>
                <a:close/>
              </a:path>
              <a:path w="323418" h="195483" fill="none">
                <a:moveTo>
                  <a:pt x="161709" y="195483"/>
                </a:moveTo>
                <a:lnTo>
                  <a:pt x="323418" y="97741"/>
                </a:lnTo>
                <a:lnTo>
                  <a:pt x="161709" y="0"/>
                </a:lnTo>
                <a:lnTo>
                  <a:pt x="0" y="97741"/>
                </a:lnTo>
                <a:lnTo>
                  <a:pt x="161709" y="195483"/>
                </a:lnTo>
                <a:close/>
              </a:path>
            </a:pathLst>
          </a:custGeom>
          <a:solidFill>
            <a:srgbClr val="A6CE5C"/>
          </a:solidFill>
          <a:ln w="4200" cap="flat">
            <a:solidFill>
              <a:srgbClr val="86A749"/>
            </a:solidFill>
            <a:miter/>
          </a:ln>
        </p:spPr>
        <p:txBody>
          <a:bodyPr wrap="square" lIns="38100" tIns="38100" rIns="38100" bIns="38100" rtlCol="0" anchor="ctr"/>
          <a:lstStyle/>
          <a:p>
            <a:pPr algn="ctr"/>
            <a:r>
              <a:rPr lang="zh-CN" altLang="en-US" sz="672" dirty="0">
                <a:solidFill>
                  <a:srgbClr val="191919"/>
                </a:solidFill>
                <a:latin typeface="Arial"/>
                <a:ea typeface="Arial"/>
                <a:cs typeface="Arial"/>
              </a:rPr>
              <a:t>is</a:t>
            </a:r>
          </a:p>
        </p:txBody>
      </p:sp>
      <p:sp>
        <p:nvSpPr>
          <p:cNvPr id="515" name="ConnectLine"/>
          <p:cNvSpPr/>
          <p:nvPr/>
        </p:nvSpPr>
        <p:spPr>
          <a:xfrm>
            <a:off x="5237382" y="4995480"/>
            <a:ext cx="4200" cy="243600"/>
          </a:xfrm>
          <a:custGeom>
            <a:avLst/>
            <a:gdLst/>
            <a:ahLst/>
            <a:cxnLst/>
            <a:rect l="l" t="t" r="r" b="b"/>
            <a:pathLst>
              <a:path w="4200" h="243600" fill="none">
                <a:moveTo>
                  <a:pt x="0" y="243600"/>
                </a:moveTo>
                <a:lnTo>
                  <a:pt x="0" y="0"/>
                </a:lnTo>
              </a:path>
            </a:pathLst>
          </a:custGeom>
          <a:noFill/>
          <a:ln w="4200" cap="flat">
            <a:solidFill>
              <a:srgbClr val="303030"/>
            </a:solidFill>
            <a:miter/>
          </a:ln>
        </p:spPr>
        <p:txBody>
          <a:bodyPr/>
          <a:lstStyle/>
          <a:p>
            <a:endParaRPr lang="en-US"/>
          </a:p>
        </p:txBody>
      </p:sp>
      <p:sp>
        <p:nvSpPr>
          <p:cNvPr id="516" name="ConnectLine"/>
          <p:cNvSpPr/>
          <p:nvPr/>
        </p:nvSpPr>
        <p:spPr>
          <a:xfrm>
            <a:off x="5237382" y="5434563"/>
            <a:ext cx="4200" cy="243600"/>
          </a:xfrm>
          <a:custGeom>
            <a:avLst/>
            <a:gdLst/>
            <a:ahLst/>
            <a:cxnLst/>
            <a:rect l="l" t="t" r="r" b="b"/>
            <a:pathLst>
              <a:path w="4200" h="243600" fill="none">
                <a:moveTo>
                  <a:pt x="0" y="0"/>
                </a:moveTo>
                <a:lnTo>
                  <a:pt x="0" y="243600"/>
                </a:lnTo>
              </a:path>
            </a:pathLst>
          </a:custGeom>
          <a:noFill/>
          <a:ln w="4200" cap="flat">
            <a:solidFill>
              <a:srgbClr val="303030"/>
            </a:solidFill>
            <a:miter/>
          </a:ln>
        </p:spPr>
        <p:txBody>
          <a:bodyPr/>
          <a:lstStyle/>
          <a:p>
            <a:endParaRPr lang="en-US"/>
          </a:p>
        </p:txBody>
      </p:sp>
      <p:sp>
        <p:nvSpPr>
          <p:cNvPr id="519" name="ConnectLine"/>
          <p:cNvSpPr/>
          <p:nvPr/>
        </p:nvSpPr>
        <p:spPr>
          <a:xfrm>
            <a:off x="5513589" y="5847947"/>
            <a:ext cx="676200" cy="407400"/>
          </a:xfrm>
          <a:custGeom>
            <a:avLst/>
            <a:gdLst/>
            <a:ahLst/>
            <a:cxnLst/>
            <a:rect l="l" t="t" r="r" b="b"/>
            <a:pathLst>
              <a:path w="676200" h="407400" fill="none">
                <a:moveTo>
                  <a:pt x="676200" y="407400"/>
                </a:moveTo>
                <a:lnTo>
                  <a:pt x="420000" y="407400"/>
                </a:lnTo>
                <a:lnTo>
                  <a:pt x="420000" y="0"/>
                </a:lnTo>
                <a:lnTo>
                  <a:pt x="0" y="0"/>
                </a:lnTo>
              </a:path>
            </a:pathLst>
          </a:custGeom>
          <a:noFill/>
          <a:ln w="4200" cap="flat">
            <a:solidFill>
              <a:srgbClr val="303030"/>
            </a:solidFill>
            <a:miter/>
          </a:ln>
        </p:spPr>
        <p:txBody>
          <a:bodyPr/>
          <a:lstStyle/>
          <a:p>
            <a:endParaRPr lang="en-US"/>
          </a:p>
        </p:txBody>
      </p:sp>
      <p:sp>
        <p:nvSpPr>
          <p:cNvPr id="520" name="ConnectLine"/>
          <p:cNvSpPr/>
          <p:nvPr/>
        </p:nvSpPr>
        <p:spPr>
          <a:xfrm>
            <a:off x="3483602" y="5846367"/>
            <a:ext cx="1486800" cy="382200"/>
          </a:xfrm>
          <a:custGeom>
            <a:avLst/>
            <a:gdLst/>
            <a:ahLst/>
            <a:cxnLst/>
            <a:rect l="l" t="t" r="r" b="b"/>
            <a:pathLst>
              <a:path w="1486800" h="382200" fill="none">
                <a:moveTo>
                  <a:pt x="0" y="382200"/>
                </a:moveTo>
                <a:lnTo>
                  <a:pt x="176400" y="382200"/>
                </a:lnTo>
                <a:lnTo>
                  <a:pt x="176400" y="0"/>
                </a:lnTo>
                <a:lnTo>
                  <a:pt x="1486800" y="0"/>
                </a:lnTo>
              </a:path>
            </a:pathLst>
          </a:custGeom>
          <a:noFill/>
          <a:ln w="4200" cap="flat">
            <a:solidFill>
              <a:srgbClr val="303030"/>
            </a:solidFill>
            <a:miter/>
          </a:ln>
        </p:spPr>
        <p:txBody>
          <a:bodyPr/>
          <a:lstStyle/>
          <a:p>
            <a:endParaRPr lang="en-US"/>
          </a:p>
        </p:txBody>
      </p:sp>
      <p:sp>
        <p:nvSpPr>
          <p:cNvPr id="521" name="Decision"/>
          <p:cNvSpPr/>
          <p:nvPr/>
        </p:nvSpPr>
        <p:spPr>
          <a:xfrm>
            <a:off x="5824364" y="4699731"/>
            <a:ext cx="404978" cy="242589"/>
          </a:xfrm>
          <a:custGeom>
            <a:avLst/>
            <a:gdLst>
              <a:gd name="connsiteX0" fmla="*/ 0 w 404978"/>
              <a:gd name="connsiteY0" fmla="*/ 121294 h 242589"/>
              <a:gd name="connsiteX1" fmla="*/ 202489 w 404978"/>
              <a:gd name="connsiteY1" fmla="*/ 0 h 242589"/>
              <a:gd name="connsiteX2" fmla="*/ 404978 w 404978"/>
              <a:gd name="connsiteY2" fmla="*/ 121294 h 242589"/>
              <a:gd name="connsiteX3" fmla="*/ 202489 w 404978"/>
              <a:gd name="connsiteY3" fmla="*/ 242589 h 242589"/>
              <a:gd name="rtl" fmla="*/ 64796 w 404978"/>
              <a:gd name="rtt" fmla="*/ 43666 h 242589"/>
              <a:gd name="rtr" fmla="*/ 340181 w 404978"/>
              <a:gd name="rtb" fmla="*/ 198923 h 242589"/>
            </a:gdLst>
            <a:ahLst/>
            <a:cxnLst>
              <a:cxn ang="0">
                <a:pos x="connsiteX0" y="connsiteY0"/>
              </a:cxn>
              <a:cxn ang="0">
                <a:pos x="connsiteX1" y="connsiteY1"/>
              </a:cxn>
              <a:cxn ang="0">
                <a:pos x="connsiteX2" y="connsiteY2"/>
              </a:cxn>
              <a:cxn ang="0">
                <a:pos x="connsiteX3" y="connsiteY3"/>
              </a:cxn>
            </a:cxnLst>
            <a:rect l="rtl" t="rtt" r="rtr" b="rtb"/>
            <a:pathLst>
              <a:path w="404978" h="242589" stroke="0">
                <a:moveTo>
                  <a:pt x="202489" y="242589"/>
                </a:moveTo>
                <a:lnTo>
                  <a:pt x="404978" y="121294"/>
                </a:lnTo>
                <a:lnTo>
                  <a:pt x="202489" y="0"/>
                </a:lnTo>
                <a:lnTo>
                  <a:pt x="0" y="121294"/>
                </a:lnTo>
                <a:lnTo>
                  <a:pt x="202489" y="242589"/>
                </a:lnTo>
                <a:close/>
              </a:path>
              <a:path w="404978" h="242589" fill="none">
                <a:moveTo>
                  <a:pt x="202489" y="242589"/>
                </a:moveTo>
                <a:lnTo>
                  <a:pt x="404978" y="121294"/>
                </a:lnTo>
                <a:lnTo>
                  <a:pt x="202489" y="0"/>
                </a:lnTo>
                <a:lnTo>
                  <a:pt x="0" y="121294"/>
                </a:lnTo>
                <a:lnTo>
                  <a:pt x="202489" y="242589"/>
                </a:lnTo>
                <a:close/>
              </a:path>
            </a:pathLst>
          </a:custGeom>
          <a:solidFill>
            <a:srgbClr val="A6CE5C"/>
          </a:solidFill>
          <a:ln w="4200" cap="flat">
            <a:solidFill>
              <a:srgbClr val="86A749"/>
            </a:solidFill>
            <a:miter/>
          </a:ln>
        </p:spPr>
        <p:txBody>
          <a:bodyPr wrap="square" lIns="38100" tIns="38100" rIns="38100" bIns="38100" rtlCol="0" anchor="ctr"/>
          <a:lstStyle/>
          <a:p>
            <a:pPr algn="ctr"/>
            <a:r>
              <a:rPr lang="zh-CN" altLang="en-US" sz="538" dirty="0">
                <a:solidFill>
                  <a:srgbClr val="191919"/>
                </a:solidFill>
                <a:latin typeface="Arial"/>
                <a:ea typeface="Arial"/>
                <a:cs typeface="Arial"/>
              </a:rPr>
              <a:t>get</a:t>
            </a:r>
          </a:p>
        </p:txBody>
      </p:sp>
      <p:sp>
        <p:nvSpPr>
          <p:cNvPr id="522" name="ConnectLine"/>
          <p:cNvSpPr/>
          <p:nvPr/>
        </p:nvSpPr>
        <p:spPr>
          <a:xfrm>
            <a:off x="6229341" y="4821024"/>
            <a:ext cx="462000" cy="8400"/>
          </a:xfrm>
          <a:custGeom>
            <a:avLst/>
            <a:gdLst/>
            <a:ahLst/>
            <a:cxnLst/>
            <a:rect l="l" t="t" r="r" b="b"/>
            <a:pathLst>
              <a:path w="462000" h="8400" fill="none">
                <a:moveTo>
                  <a:pt x="0" y="0"/>
                </a:moveTo>
                <a:lnTo>
                  <a:pt x="441000" y="0"/>
                </a:lnTo>
                <a:lnTo>
                  <a:pt x="441000" y="8400"/>
                </a:lnTo>
                <a:lnTo>
                  <a:pt x="462000" y="8400"/>
                </a:lnTo>
              </a:path>
            </a:pathLst>
          </a:custGeom>
          <a:noFill/>
          <a:ln w="4200" cap="flat">
            <a:solidFill>
              <a:srgbClr val="303030"/>
            </a:solidFill>
            <a:miter/>
          </a:ln>
        </p:spPr>
        <p:txBody>
          <a:bodyPr/>
          <a:lstStyle/>
          <a:p>
            <a:endParaRPr lang="en-US"/>
          </a:p>
        </p:txBody>
      </p:sp>
      <p:sp>
        <p:nvSpPr>
          <p:cNvPr id="523" name="ConnectLine"/>
          <p:cNvSpPr/>
          <p:nvPr/>
        </p:nvSpPr>
        <p:spPr>
          <a:xfrm>
            <a:off x="5513564" y="4821024"/>
            <a:ext cx="310800" cy="4200"/>
          </a:xfrm>
          <a:custGeom>
            <a:avLst/>
            <a:gdLst/>
            <a:ahLst/>
            <a:cxnLst/>
            <a:rect l="l" t="t" r="r" b="b"/>
            <a:pathLst>
              <a:path w="310800" h="4200" fill="none">
                <a:moveTo>
                  <a:pt x="310800" y="0"/>
                </a:moveTo>
                <a:lnTo>
                  <a:pt x="0" y="0"/>
                </a:lnTo>
              </a:path>
            </a:pathLst>
          </a:custGeom>
          <a:noFill/>
          <a:ln w="4200" cap="flat">
            <a:solidFill>
              <a:srgbClr val="303030"/>
            </a:solidFill>
            <a:miter/>
          </a:ln>
        </p:spPr>
        <p:txBody>
          <a:bodyPr/>
          <a:lstStyle/>
          <a:p>
            <a:endParaRPr lang="en-US"/>
          </a:p>
        </p:txBody>
      </p:sp>
      <p:sp>
        <p:nvSpPr>
          <p:cNvPr id="527" name="ConnectLine"/>
          <p:cNvSpPr/>
          <p:nvPr/>
        </p:nvSpPr>
        <p:spPr>
          <a:xfrm>
            <a:off x="3411416" y="3905510"/>
            <a:ext cx="21000" cy="390600"/>
          </a:xfrm>
          <a:custGeom>
            <a:avLst/>
            <a:gdLst/>
            <a:ahLst/>
            <a:cxnLst/>
            <a:rect l="l" t="t" r="r" b="b"/>
            <a:pathLst>
              <a:path w="21000" h="390600" fill="none">
                <a:moveTo>
                  <a:pt x="21000" y="390600"/>
                </a:moveTo>
                <a:lnTo>
                  <a:pt x="21000" y="109200"/>
                </a:lnTo>
                <a:lnTo>
                  <a:pt x="0" y="109200"/>
                </a:lnTo>
                <a:lnTo>
                  <a:pt x="0" y="0"/>
                </a:lnTo>
              </a:path>
            </a:pathLst>
          </a:custGeom>
          <a:noFill/>
          <a:ln w="4200" cap="flat">
            <a:solidFill>
              <a:srgbClr val="303030"/>
            </a:solidFill>
            <a:miter/>
          </a:ln>
        </p:spPr>
        <p:txBody>
          <a:bodyPr/>
          <a:lstStyle/>
          <a:p>
            <a:endParaRPr lang="en-US"/>
          </a:p>
        </p:txBody>
      </p:sp>
      <p:sp>
        <p:nvSpPr>
          <p:cNvPr id="528" name="Decision"/>
          <p:cNvSpPr/>
          <p:nvPr/>
        </p:nvSpPr>
        <p:spPr>
          <a:xfrm>
            <a:off x="7751875" y="4686343"/>
            <a:ext cx="491926" cy="291676"/>
          </a:xfrm>
          <a:custGeom>
            <a:avLst/>
            <a:gdLst>
              <a:gd name="connsiteX0" fmla="*/ 0 w 491926"/>
              <a:gd name="connsiteY0" fmla="*/ 145838 h 291676"/>
              <a:gd name="connsiteX1" fmla="*/ 245963 w 491926"/>
              <a:gd name="connsiteY1" fmla="*/ 0 h 291676"/>
              <a:gd name="connsiteX2" fmla="*/ 491926 w 491926"/>
              <a:gd name="connsiteY2" fmla="*/ 145838 h 291676"/>
              <a:gd name="connsiteX3" fmla="*/ 245963 w 491926"/>
              <a:gd name="connsiteY3" fmla="*/ 291676 h 291676"/>
              <a:gd name="rtl" fmla="*/ 78708 w 491926"/>
              <a:gd name="rtt" fmla="*/ 52502 h 291676"/>
              <a:gd name="rtr" fmla="*/ 413218 w 491926"/>
              <a:gd name="rtb" fmla="*/ 239174 h 291676"/>
            </a:gdLst>
            <a:ahLst/>
            <a:cxnLst>
              <a:cxn ang="0">
                <a:pos x="connsiteX0" y="connsiteY0"/>
              </a:cxn>
              <a:cxn ang="0">
                <a:pos x="connsiteX1" y="connsiteY1"/>
              </a:cxn>
              <a:cxn ang="0">
                <a:pos x="connsiteX2" y="connsiteY2"/>
              </a:cxn>
              <a:cxn ang="0">
                <a:pos x="connsiteX3" y="connsiteY3"/>
              </a:cxn>
            </a:cxnLst>
            <a:rect l="rtl" t="rtt" r="rtr" b="rtb"/>
            <a:pathLst>
              <a:path w="491926" h="291676" stroke="0">
                <a:moveTo>
                  <a:pt x="245963" y="291676"/>
                </a:moveTo>
                <a:lnTo>
                  <a:pt x="491926" y="145838"/>
                </a:lnTo>
                <a:lnTo>
                  <a:pt x="245963" y="0"/>
                </a:lnTo>
                <a:lnTo>
                  <a:pt x="0" y="145838"/>
                </a:lnTo>
                <a:lnTo>
                  <a:pt x="245963" y="291676"/>
                </a:lnTo>
                <a:close/>
              </a:path>
              <a:path w="491926" h="291676" fill="none">
                <a:moveTo>
                  <a:pt x="245963" y="291676"/>
                </a:moveTo>
                <a:lnTo>
                  <a:pt x="491926" y="145838"/>
                </a:lnTo>
                <a:lnTo>
                  <a:pt x="245963" y="0"/>
                </a:lnTo>
                <a:lnTo>
                  <a:pt x="0" y="145838"/>
                </a:lnTo>
                <a:lnTo>
                  <a:pt x="245963" y="291676"/>
                </a:lnTo>
                <a:close/>
              </a:path>
            </a:pathLst>
          </a:custGeom>
          <a:solidFill>
            <a:srgbClr val="A6CE5C"/>
          </a:solidFill>
          <a:ln w="4200" cap="flat">
            <a:solidFill>
              <a:srgbClr val="86A749"/>
            </a:solidFill>
            <a:miter/>
          </a:ln>
        </p:spPr>
        <p:txBody>
          <a:bodyPr wrap="square" lIns="38100" tIns="38100" rIns="38100" bIns="38100" rtlCol="0" anchor="ctr"/>
          <a:lstStyle/>
          <a:p>
            <a:pPr algn="ctr"/>
            <a:r>
              <a:rPr lang="zh-CN" altLang="en-US" sz="672" dirty="0">
                <a:solidFill>
                  <a:srgbClr val="191919"/>
                </a:solidFill>
                <a:latin typeface="Arial"/>
                <a:ea typeface="Arial"/>
                <a:cs typeface="Arial"/>
              </a:rPr>
              <a:t>obtain</a:t>
            </a:r>
          </a:p>
        </p:txBody>
      </p:sp>
      <p:sp>
        <p:nvSpPr>
          <p:cNvPr id="529" name="ConnectLine"/>
          <p:cNvSpPr/>
          <p:nvPr/>
        </p:nvSpPr>
        <p:spPr>
          <a:xfrm>
            <a:off x="8243801" y="4832181"/>
            <a:ext cx="319200" cy="4200"/>
          </a:xfrm>
          <a:custGeom>
            <a:avLst/>
            <a:gdLst/>
            <a:ahLst/>
            <a:cxnLst/>
            <a:rect l="l" t="t" r="r" b="b"/>
            <a:pathLst>
              <a:path w="319200" h="4200" fill="none">
                <a:moveTo>
                  <a:pt x="0" y="0"/>
                </a:moveTo>
                <a:lnTo>
                  <a:pt x="319200" y="0"/>
                </a:lnTo>
              </a:path>
            </a:pathLst>
          </a:custGeom>
          <a:noFill/>
          <a:ln w="4200" cap="flat">
            <a:solidFill>
              <a:srgbClr val="303030"/>
            </a:solidFill>
            <a:miter/>
          </a:ln>
        </p:spPr>
        <p:txBody>
          <a:bodyPr/>
          <a:lstStyle/>
          <a:p>
            <a:endParaRPr lang="en-US"/>
          </a:p>
        </p:txBody>
      </p:sp>
      <p:sp>
        <p:nvSpPr>
          <p:cNvPr id="530" name="ConnectLine"/>
          <p:cNvSpPr/>
          <p:nvPr/>
        </p:nvSpPr>
        <p:spPr>
          <a:xfrm>
            <a:off x="7079875" y="4832181"/>
            <a:ext cx="672000" cy="4200"/>
          </a:xfrm>
          <a:custGeom>
            <a:avLst/>
            <a:gdLst/>
            <a:ahLst/>
            <a:cxnLst/>
            <a:rect l="l" t="t" r="r" b="b"/>
            <a:pathLst>
              <a:path w="672000" h="4200" fill="none">
                <a:moveTo>
                  <a:pt x="672000" y="0"/>
                </a:moveTo>
                <a:lnTo>
                  <a:pt x="0" y="0"/>
                </a:lnTo>
              </a:path>
            </a:pathLst>
          </a:custGeom>
          <a:noFill/>
          <a:ln w="4200" cap="flat">
            <a:solidFill>
              <a:srgbClr val="303030"/>
            </a:solidFill>
            <a:miter/>
          </a:ln>
        </p:spPr>
        <p:txBody>
          <a:bodyPr/>
          <a:lstStyle/>
          <a:p>
            <a:endParaRPr lang="en-US"/>
          </a:p>
        </p:txBody>
      </p:sp>
      <p:sp>
        <p:nvSpPr>
          <p:cNvPr id="531" name="Decision"/>
          <p:cNvSpPr/>
          <p:nvPr/>
        </p:nvSpPr>
        <p:spPr>
          <a:xfrm>
            <a:off x="5076114" y="3312359"/>
            <a:ext cx="331871" cy="216563"/>
          </a:xfrm>
          <a:custGeom>
            <a:avLst/>
            <a:gdLst>
              <a:gd name="connsiteX0" fmla="*/ 0 w 331871"/>
              <a:gd name="connsiteY0" fmla="*/ 108281 h 216563"/>
              <a:gd name="connsiteX1" fmla="*/ 165935 w 331871"/>
              <a:gd name="connsiteY1" fmla="*/ 0 h 216563"/>
              <a:gd name="connsiteX2" fmla="*/ 331871 w 331871"/>
              <a:gd name="connsiteY2" fmla="*/ 108281 h 216563"/>
              <a:gd name="connsiteX3" fmla="*/ 165935 w 331871"/>
              <a:gd name="connsiteY3" fmla="*/ 216563 h 216563"/>
              <a:gd name="rtl" fmla="*/ 53099 w 331871"/>
              <a:gd name="rtt" fmla="*/ 38981 h 216563"/>
              <a:gd name="rtr" fmla="*/ 278771 w 331871"/>
              <a:gd name="rtb" fmla="*/ 177581 h 216563"/>
            </a:gdLst>
            <a:ahLst/>
            <a:cxnLst>
              <a:cxn ang="0">
                <a:pos x="connsiteX0" y="connsiteY0"/>
              </a:cxn>
              <a:cxn ang="0">
                <a:pos x="connsiteX1" y="connsiteY1"/>
              </a:cxn>
              <a:cxn ang="0">
                <a:pos x="connsiteX2" y="connsiteY2"/>
              </a:cxn>
              <a:cxn ang="0">
                <a:pos x="connsiteX3" y="connsiteY3"/>
              </a:cxn>
            </a:cxnLst>
            <a:rect l="rtl" t="rtt" r="rtr" b="rtb"/>
            <a:pathLst>
              <a:path w="331871" h="216563" stroke="0">
                <a:moveTo>
                  <a:pt x="165935" y="216563"/>
                </a:moveTo>
                <a:lnTo>
                  <a:pt x="331871" y="108281"/>
                </a:lnTo>
                <a:lnTo>
                  <a:pt x="165935" y="0"/>
                </a:lnTo>
                <a:lnTo>
                  <a:pt x="0" y="108281"/>
                </a:lnTo>
                <a:lnTo>
                  <a:pt x="165935" y="216563"/>
                </a:lnTo>
                <a:close/>
              </a:path>
              <a:path w="331871" h="216563" fill="none">
                <a:moveTo>
                  <a:pt x="165935" y="216563"/>
                </a:moveTo>
                <a:lnTo>
                  <a:pt x="331871" y="108281"/>
                </a:lnTo>
                <a:lnTo>
                  <a:pt x="165935" y="0"/>
                </a:lnTo>
                <a:lnTo>
                  <a:pt x="0" y="108281"/>
                </a:lnTo>
                <a:lnTo>
                  <a:pt x="165935" y="216563"/>
                </a:lnTo>
                <a:close/>
              </a:path>
            </a:pathLst>
          </a:custGeom>
          <a:solidFill>
            <a:srgbClr val="A6CE5C"/>
          </a:solidFill>
          <a:ln w="4200" cap="flat">
            <a:solidFill>
              <a:srgbClr val="86A749"/>
            </a:solidFill>
            <a:miter/>
          </a:ln>
        </p:spPr>
        <p:txBody>
          <a:bodyPr wrap="square" lIns="38100" tIns="38100" rIns="38100" bIns="38100" rtlCol="0" anchor="ctr"/>
          <a:lstStyle/>
          <a:p>
            <a:pPr algn="ctr"/>
            <a:r>
              <a:rPr lang="zh-CN" altLang="en-US" sz="672" dirty="0">
                <a:solidFill>
                  <a:srgbClr val="191919"/>
                </a:solidFill>
                <a:latin typeface="Arial"/>
                <a:ea typeface="Arial"/>
                <a:cs typeface="Arial"/>
              </a:rPr>
              <a:t>login</a:t>
            </a:r>
          </a:p>
        </p:txBody>
      </p:sp>
      <p:sp>
        <p:nvSpPr>
          <p:cNvPr id="532" name="ConnectLine"/>
          <p:cNvSpPr/>
          <p:nvPr/>
        </p:nvSpPr>
        <p:spPr>
          <a:xfrm>
            <a:off x="3706913" y="2992239"/>
            <a:ext cx="1369200" cy="428400"/>
          </a:xfrm>
          <a:custGeom>
            <a:avLst/>
            <a:gdLst/>
            <a:ahLst/>
            <a:cxnLst/>
            <a:rect l="l" t="t" r="r" b="b"/>
            <a:pathLst>
              <a:path w="1369200" h="428400" fill="none">
                <a:moveTo>
                  <a:pt x="1369200" y="428400"/>
                </a:moveTo>
                <a:lnTo>
                  <a:pt x="117600" y="428400"/>
                </a:lnTo>
                <a:lnTo>
                  <a:pt x="117600" y="0"/>
                </a:lnTo>
                <a:lnTo>
                  <a:pt x="0" y="0"/>
                </a:lnTo>
              </a:path>
            </a:pathLst>
          </a:custGeom>
          <a:noFill/>
          <a:ln w="4200" cap="flat">
            <a:solidFill>
              <a:srgbClr val="303030"/>
            </a:solidFill>
            <a:miter/>
          </a:ln>
        </p:spPr>
        <p:txBody>
          <a:bodyPr/>
          <a:lstStyle/>
          <a:p>
            <a:endParaRPr lang="en-US"/>
          </a:p>
        </p:txBody>
      </p:sp>
      <p:sp>
        <p:nvSpPr>
          <p:cNvPr id="536" name="ConnectLine"/>
          <p:cNvSpPr/>
          <p:nvPr/>
        </p:nvSpPr>
        <p:spPr>
          <a:xfrm>
            <a:off x="5407984" y="2828439"/>
            <a:ext cx="1533000" cy="592200"/>
          </a:xfrm>
          <a:custGeom>
            <a:avLst/>
            <a:gdLst/>
            <a:ahLst/>
            <a:cxnLst/>
            <a:rect l="l" t="t" r="r" b="b"/>
            <a:pathLst>
              <a:path w="1533000" h="592200" fill="none">
                <a:moveTo>
                  <a:pt x="0" y="592200"/>
                </a:moveTo>
                <a:lnTo>
                  <a:pt x="1415400" y="592200"/>
                </a:lnTo>
                <a:lnTo>
                  <a:pt x="1415400" y="0"/>
                </a:lnTo>
                <a:lnTo>
                  <a:pt x="1533000" y="0"/>
                </a:lnTo>
              </a:path>
            </a:pathLst>
          </a:custGeom>
          <a:noFill/>
          <a:ln w="4200" cap="flat">
            <a:solidFill>
              <a:srgbClr val="303030"/>
            </a:solidFill>
            <a:miter/>
          </a:ln>
        </p:spPr>
        <p:txBody>
          <a:bodyPr/>
          <a:lstStyle/>
          <a:p>
            <a:endParaRPr lang="en-US"/>
          </a:p>
        </p:txBody>
      </p:sp>
      <p:sp>
        <p:nvSpPr>
          <p:cNvPr id="539" name="ConnectLine"/>
          <p:cNvSpPr/>
          <p:nvPr/>
        </p:nvSpPr>
        <p:spPr>
          <a:xfrm>
            <a:off x="4956449" y="3528920"/>
            <a:ext cx="285600" cy="1117200"/>
          </a:xfrm>
          <a:custGeom>
            <a:avLst/>
            <a:gdLst/>
            <a:ahLst/>
            <a:cxnLst/>
            <a:rect l="l" t="t" r="r" b="b"/>
            <a:pathLst>
              <a:path w="285600" h="1117200" fill="none">
                <a:moveTo>
                  <a:pt x="285600" y="0"/>
                </a:moveTo>
                <a:lnTo>
                  <a:pt x="285600" y="785400"/>
                </a:lnTo>
                <a:lnTo>
                  <a:pt x="0" y="785400"/>
                </a:lnTo>
                <a:lnTo>
                  <a:pt x="0" y="1096200"/>
                </a:lnTo>
                <a:lnTo>
                  <a:pt x="281400" y="1096200"/>
                </a:lnTo>
                <a:lnTo>
                  <a:pt x="281400" y="1117200"/>
                </a:lnTo>
              </a:path>
            </a:pathLst>
          </a:custGeom>
          <a:noFill/>
          <a:ln w="4200" cap="flat">
            <a:solidFill>
              <a:srgbClr val="303030"/>
            </a:solidFill>
            <a:miter/>
          </a:ln>
        </p:spPr>
        <p:txBody>
          <a:bodyPr/>
          <a:lstStyle/>
          <a:p>
            <a:endParaRPr lang="en-US"/>
          </a:p>
        </p:txBody>
      </p:sp>
      <p:sp>
        <p:nvSpPr>
          <p:cNvPr id="540" name="ConnectLine"/>
          <p:cNvSpPr/>
          <p:nvPr/>
        </p:nvSpPr>
        <p:spPr>
          <a:xfrm>
            <a:off x="6026853" y="4355330"/>
            <a:ext cx="142800" cy="344400"/>
          </a:xfrm>
          <a:custGeom>
            <a:avLst/>
            <a:gdLst/>
            <a:ahLst/>
            <a:cxnLst/>
            <a:rect l="l" t="t" r="r" b="b"/>
            <a:pathLst>
              <a:path w="142800" h="344400" fill="none">
                <a:moveTo>
                  <a:pt x="0" y="344400"/>
                </a:moveTo>
                <a:lnTo>
                  <a:pt x="0" y="0"/>
                </a:lnTo>
                <a:lnTo>
                  <a:pt x="142800" y="0"/>
                </a:lnTo>
              </a:path>
            </a:pathLst>
          </a:custGeom>
          <a:noFill/>
          <a:ln w="4200" cap="flat">
            <a:solidFill>
              <a:srgbClr val="303030"/>
            </a:solidFill>
            <a:miter/>
          </a:ln>
        </p:spPr>
        <p:txBody>
          <a:bodyPr/>
          <a:lstStyle/>
          <a:p>
            <a:endParaRPr lang="en-US"/>
          </a:p>
        </p:txBody>
      </p:sp>
      <p:sp>
        <p:nvSpPr>
          <p:cNvPr id="541" name="Decision"/>
          <p:cNvSpPr/>
          <p:nvPr/>
        </p:nvSpPr>
        <p:spPr>
          <a:xfrm>
            <a:off x="1638090" y="891180"/>
            <a:ext cx="465522" cy="279563"/>
          </a:xfrm>
          <a:custGeom>
            <a:avLst/>
            <a:gdLst>
              <a:gd name="connsiteX0" fmla="*/ 0 w 465522"/>
              <a:gd name="connsiteY0" fmla="*/ 139781 h 279563"/>
              <a:gd name="connsiteX1" fmla="*/ 232761 w 465522"/>
              <a:gd name="connsiteY1" fmla="*/ 0 h 279563"/>
              <a:gd name="connsiteX2" fmla="*/ 465522 w 465522"/>
              <a:gd name="connsiteY2" fmla="*/ 139781 h 279563"/>
              <a:gd name="connsiteX3" fmla="*/ 232761 w 465522"/>
              <a:gd name="connsiteY3" fmla="*/ 279563 h 279563"/>
              <a:gd name="rtl" fmla="*/ 74484 w 465522"/>
              <a:gd name="rtt" fmla="*/ 50321 h 279563"/>
              <a:gd name="rtr" fmla="*/ 391039 w 465522"/>
              <a:gd name="rtb" fmla="*/ 229241 h 279563"/>
            </a:gdLst>
            <a:ahLst/>
            <a:cxnLst>
              <a:cxn ang="0">
                <a:pos x="connsiteX0" y="connsiteY0"/>
              </a:cxn>
              <a:cxn ang="0">
                <a:pos x="connsiteX1" y="connsiteY1"/>
              </a:cxn>
              <a:cxn ang="0">
                <a:pos x="connsiteX2" y="connsiteY2"/>
              </a:cxn>
              <a:cxn ang="0">
                <a:pos x="connsiteX3" y="connsiteY3"/>
              </a:cxn>
            </a:cxnLst>
            <a:rect l="rtl" t="rtt" r="rtr" b="rtb"/>
            <a:pathLst>
              <a:path w="465522" h="279563" stroke="0">
                <a:moveTo>
                  <a:pt x="232761" y="279563"/>
                </a:moveTo>
                <a:lnTo>
                  <a:pt x="465522" y="139781"/>
                </a:lnTo>
                <a:lnTo>
                  <a:pt x="232761" y="0"/>
                </a:lnTo>
                <a:lnTo>
                  <a:pt x="0" y="139781"/>
                </a:lnTo>
                <a:lnTo>
                  <a:pt x="232761" y="279563"/>
                </a:lnTo>
                <a:close/>
              </a:path>
              <a:path w="465522" h="279563" fill="none">
                <a:moveTo>
                  <a:pt x="232761" y="279563"/>
                </a:moveTo>
                <a:lnTo>
                  <a:pt x="465522" y="139781"/>
                </a:lnTo>
                <a:lnTo>
                  <a:pt x="232761" y="0"/>
                </a:lnTo>
                <a:lnTo>
                  <a:pt x="0" y="139781"/>
                </a:lnTo>
                <a:lnTo>
                  <a:pt x="232761" y="279563"/>
                </a:lnTo>
                <a:close/>
              </a:path>
            </a:pathLst>
          </a:custGeom>
          <a:solidFill>
            <a:srgbClr val="A6CE5C"/>
          </a:solidFill>
          <a:ln w="4200" cap="flat">
            <a:solidFill>
              <a:srgbClr val="86A749"/>
            </a:solidFill>
            <a:miter/>
          </a:ln>
        </p:spPr>
        <p:txBody>
          <a:bodyPr wrap="square" lIns="38100" tIns="38100" rIns="38100" bIns="38100" rtlCol="0" anchor="ctr"/>
          <a:lstStyle/>
          <a:p>
            <a:pPr algn="ctr"/>
            <a:r>
              <a:rPr lang="zh-CN" altLang="en-US" sz="672" dirty="0">
                <a:solidFill>
                  <a:srgbClr val="191919"/>
                </a:solidFill>
                <a:latin typeface="Arial"/>
                <a:ea typeface="Arial"/>
                <a:cs typeface="Arial"/>
              </a:rPr>
              <a:t>about</a:t>
            </a:r>
          </a:p>
        </p:txBody>
      </p:sp>
      <p:sp>
        <p:nvSpPr>
          <p:cNvPr id="542" name="Decision"/>
          <p:cNvSpPr/>
          <p:nvPr/>
        </p:nvSpPr>
        <p:spPr>
          <a:xfrm>
            <a:off x="1565928" y="2694599"/>
            <a:ext cx="399317" cy="243109"/>
          </a:xfrm>
          <a:custGeom>
            <a:avLst/>
            <a:gdLst>
              <a:gd name="connsiteX0" fmla="*/ 0 w 399317"/>
              <a:gd name="connsiteY0" fmla="*/ 121554 h 243109"/>
              <a:gd name="connsiteX1" fmla="*/ 199659 w 399317"/>
              <a:gd name="connsiteY1" fmla="*/ 0 h 243109"/>
              <a:gd name="connsiteX2" fmla="*/ 399317 w 399317"/>
              <a:gd name="connsiteY2" fmla="*/ 121554 h 243109"/>
              <a:gd name="connsiteX3" fmla="*/ 199659 w 399317"/>
              <a:gd name="connsiteY3" fmla="*/ 243109 h 243109"/>
              <a:gd name="rtl" fmla="*/ 63891 w 399317"/>
              <a:gd name="rtt" fmla="*/ 43760 h 243109"/>
              <a:gd name="rtr" fmla="*/ 335426 w 399317"/>
              <a:gd name="rtb" fmla="*/ 199349 h 243109"/>
            </a:gdLst>
            <a:ahLst/>
            <a:cxnLst>
              <a:cxn ang="0">
                <a:pos x="connsiteX0" y="connsiteY0"/>
              </a:cxn>
              <a:cxn ang="0">
                <a:pos x="connsiteX1" y="connsiteY1"/>
              </a:cxn>
              <a:cxn ang="0">
                <a:pos x="connsiteX2" y="connsiteY2"/>
              </a:cxn>
              <a:cxn ang="0">
                <a:pos x="connsiteX3" y="connsiteY3"/>
              </a:cxn>
            </a:cxnLst>
            <a:rect l="rtl" t="rtt" r="rtr" b="rtb"/>
            <a:pathLst>
              <a:path w="399317" h="243109" stroke="0">
                <a:moveTo>
                  <a:pt x="199659" y="243109"/>
                </a:moveTo>
                <a:lnTo>
                  <a:pt x="399317" y="121554"/>
                </a:lnTo>
                <a:lnTo>
                  <a:pt x="199659" y="0"/>
                </a:lnTo>
                <a:lnTo>
                  <a:pt x="0" y="121554"/>
                </a:lnTo>
                <a:lnTo>
                  <a:pt x="199659" y="243109"/>
                </a:lnTo>
                <a:close/>
              </a:path>
              <a:path w="399317" h="243109" fill="none">
                <a:moveTo>
                  <a:pt x="199659" y="243109"/>
                </a:moveTo>
                <a:lnTo>
                  <a:pt x="399317" y="121554"/>
                </a:lnTo>
                <a:lnTo>
                  <a:pt x="199659" y="0"/>
                </a:lnTo>
                <a:lnTo>
                  <a:pt x="0" y="121554"/>
                </a:lnTo>
                <a:lnTo>
                  <a:pt x="199659" y="243109"/>
                </a:lnTo>
                <a:close/>
              </a:path>
            </a:pathLst>
          </a:custGeom>
          <a:solidFill>
            <a:srgbClr val="A6CE5C"/>
          </a:solidFill>
          <a:ln w="4200" cap="flat">
            <a:solidFill>
              <a:srgbClr val="86A749"/>
            </a:solidFill>
            <a:miter/>
          </a:ln>
        </p:spPr>
        <p:txBody>
          <a:bodyPr wrap="square" lIns="38100" tIns="38100" rIns="38100" bIns="38100" rtlCol="0" anchor="ctr"/>
          <a:lstStyle/>
          <a:p>
            <a:pPr algn="ctr"/>
            <a:r>
              <a:rPr lang="zh-CN" altLang="en-US" sz="756" dirty="0">
                <a:solidFill>
                  <a:srgbClr val="191919"/>
                </a:solidFill>
                <a:latin typeface="Arial"/>
                <a:ea typeface="Arial"/>
                <a:cs typeface="Arial"/>
              </a:rPr>
              <a:t>give</a:t>
            </a:r>
          </a:p>
        </p:txBody>
      </p:sp>
      <p:sp>
        <p:nvSpPr>
          <p:cNvPr id="544" name="ConnectLine"/>
          <p:cNvSpPr/>
          <p:nvPr/>
        </p:nvSpPr>
        <p:spPr>
          <a:xfrm>
            <a:off x="1765933" y="2936079"/>
            <a:ext cx="1671600" cy="243600"/>
          </a:xfrm>
          <a:custGeom>
            <a:avLst/>
            <a:gdLst/>
            <a:ahLst/>
            <a:cxnLst/>
            <a:rect l="l" t="t" r="r" b="b"/>
            <a:pathLst>
              <a:path w="1671600" h="243600" fill="none">
                <a:moveTo>
                  <a:pt x="1671600" y="222600"/>
                </a:moveTo>
                <a:lnTo>
                  <a:pt x="1671600" y="243600"/>
                </a:lnTo>
                <a:lnTo>
                  <a:pt x="0" y="243600"/>
                </a:lnTo>
                <a:lnTo>
                  <a:pt x="0" y="0"/>
                </a:lnTo>
              </a:path>
            </a:pathLst>
          </a:custGeom>
          <a:noFill/>
          <a:ln w="4200" cap="flat">
            <a:solidFill>
              <a:srgbClr val="303030"/>
            </a:solidFill>
            <a:miter/>
          </a:ln>
        </p:spPr>
        <p:txBody>
          <a:bodyPr/>
          <a:lstStyle/>
          <a:p>
            <a:endParaRPr lang="en-US"/>
          </a:p>
        </p:txBody>
      </p:sp>
      <p:sp>
        <p:nvSpPr>
          <p:cNvPr id="548" name="ConnectLine"/>
          <p:cNvSpPr/>
          <p:nvPr/>
        </p:nvSpPr>
        <p:spPr>
          <a:xfrm>
            <a:off x="1870851" y="1170742"/>
            <a:ext cx="4200" cy="222600"/>
          </a:xfrm>
          <a:custGeom>
            <a:avLst/>
            <a:gdLst/>
            <a:ahLst/>
            <a:cxnLst/>
            <a:rect l="l" t="t" r="r" b="b"/>
            <a:pathLst>
              <a:path w="4200" h="222600" fill="none">
                <a:moveTo>
                  <a:pt x="0" y="0"/>
                </a:moveTo>
                <a:lnTo>
                  <a:pt x="0" y="222600"/>
                </a:lnTo>
              </a:path>
            </a:pathLst>
          </a:custGeom>
          <a:noFill/>
          <a:ln w="4200" cap="flat">
            <a:solidFill>
              <a:srgbClr val="303030"/>
            </a:solidFill>
            <a:miter/>
          </a:ln>
        </p:spPr>
        <p:txBody>
          <a:bodyPr/>
          <a:lstStyle/>
          <a:p>
            <a:endParaRPr lang="en-US"/>
          </a:p>
        </p:txBody>
      </p:sp>
      <p:sp>
        <p:nvSpPr>
          <p:cNvPr id="549" name="ConnectLine"/>
          <p:cNvSpPr/>
          <p:nvPr/>
        </p:nvSpPr>
        <p:spPr>
          <a:xfrm>
            <a:off x="1765585" y="1720198"/>
            <a:ext cx="105000" cy="974400"/>
          </a:xfrm>
          <a:custGeom>
            <a:avLst/>
            <a:gdLst/>
            <a:ahLst/>
            <a:cxnLst/>
            <a:rect l="l" t="t" r="r" b="b"/>
            <a:pathLst>
              <a:path w="105000" h="974400" fill="none">
                <a:moveTo>
                  <a:pt x="0" y="974400"/>
                </a:moveTo>
                <a:lnTo>
                  <a:pt x="0" y="117600"/>
                </a:lnTo>
                <a:lnTo>
                  <a:pt x="105000" y="117600"/>
                </a:lnTo>
                <a:lnTo>
                  <a:pt x="105000" y="0"/>
                </a:lnTo>
              </a:path>
            </a:pathLst>
          </a:custGeom>
          <a:noFill/>
          <a:ln w="4200" cap="flat">
            <a:solidFill>
              <a:srgbClr val="303030"/>
            </a:solidFill>
            <a:miter/>
          </a:ln>
        </p:spPr>
        <p:txBody>
          <a:bodyPr/>
          <a:lstStyle/>
          <a:p>
            <a:endParaRPr lang="en-US"/>
          </a:p>
        </p:txBody>
      </p:sp>
      <p:sp>
        <p:nvSpPr>
          <p:cNvPr id="550" name="ConnectLine"/>
          <p:cNvSpPr/>
          <p:nvPr/>
        </p:nvSpPr>
        <p:spPr>
          <a:xfrm>
            <a:off x="1870851" y="857579"/>
            <a:ext cx="3196200" cy="79800"/>
          </a:xfrm>
          <a:custGeom>
            <a:avLst/>
            <a:gdLst/>
            <a:ahLst/>
            <a:cxnLst/>
            <a:rect l="l" t="t" r="r" b="b"/>
            <a:pathLst>
              <a:path w="3196200" h="79800" fill="none">
                <a:moveTo>
                  <a:pt x="0" y="33600"/>
                </a:moveTo>
                <a:lnTo>
                  <a:pt x="0" y="0"/>
                </a:lnTo>
                <a:lnTo>
                  <a:pt x="3074400" y="0"/>
                </a:lnTo>
                <a:lnTo>
                  <a:pt x="3074400" y="79800"/>
                </a:lnTo>
                <a:lnTo>
                  <a:pt x="3196200" y="79800"/>
                </a:lnTo>
              </a:path>
            </a:pathLst>
          </a:custGeom>
          <a:noFill/>
          <a:ln w="4200" cap="flat">
            <a:solidFill>
              <a:srgbClr val="303030"/>
            </a:solidFill>
            <a:miter/>
          </a:ln>
        </p:spPr>
        <p:txBody>
          <a:bodyPr/>
          <a:lstStyle/>
          <a:p>
            <a:endParaRPr lang="en-US"/>
          </a:p>
        </p:txBody>
      </p:sp>
      <p:sp>
        <p:nvSpPr>
          <p:cNvPr id="370" name="Rectangle"/>
          <p:cNvSpPr/>
          <p:nvPr/>
        </p:nvSpPr>
        <p:spPr>
          <a:xfrm>
            <a:off x="4691520" y="1043400"/>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353" dirty="0">
                <a:solidFill>
                  <a:srgbClr val="454545"/>
                </a:solidFill>
                <a:latin typeface="Arial"/>
                <a:ea typeface="Arial"/>
                <a:cs typeface="Arial"/>
              </a:rPr>
              <a:t>M</a:t>
            </a:r>
          </a:p>
        </p:txBody>
      </p:sp>
      <p:sp>
        <p:nvSpPr>
          <p:cNvPr id="372" name="Rectangle"/>
          <p:cNvSpPr/>
          <p:nvPr/>
        </p:nvSpPr>
        <p:spPr>
          <a:xfrm>
            <a:off x="4641120" y="657000"/>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336" dirty="0">
                <a:solidFill>
                  <a:srgbClr val="454545"/>
                </a:solidFill>
                <a:latin typeface="Arial"/>
                <a:ea typeface="Arial"/>
                <a:cs typeface="Arial"/>
              </a:rPr>
              <a:t>M</a:t>
            </a:r>
          </a:p>
        </p:txBody>
      </p:sp>
      <p:sp>
        <p:nvSpPr>
          <p:cNvPr id="374" name="Rectangle"/>
          <p:cNvSpPr/>
          <p:nvPr/>
        </p:nvSpPr>
        <p:spPr>
          <a:xfrm>
            <a:off x="5514720" y="1033320"/>
            <a:ext cx="504000" cy="168000"/>
          </a:xfrm>
          <a:custGeom>
            <a:avLst/>
            <a:gdLst>
              <a:gd name="connsiteX0" fmla="*/ 252000 w 504000"/>
              <a:gd name="connsiteY0" fmla="*/ 168000 h 168000"/>
              <a:gd name="rtb" fmla="*/ 172200 h 168000"/>
            </a:gdLst>
            <a:ahLst/>
            <a:cxnLst>
              <a:cxn ang="0">
                <a:pos x="connsiteX0" y="connsiteY0"/>
              </a:cxn>
            </a:cxnLst>
            <a:rect l="l" t="t" r="r" b="rt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378" dirty="0">
                <a:solidFill>
                  <a:srgbClr val="454545"/>
                </a:solidFill>
                <a:latin typeface="Arial"/>
                <a:ea typeface="Arial"/>
                <a:cs typeface="Arial"/>
              </a:rPr>
              <a:t>M</a:t>
            </a:r>
          </a:p>
        </p:txBody>
      </p:sp>
      <p:sp>
        <p:nvSpPr>
          <p:cNvPr id="375" name="Rectangle"/>
          <p:cNvSpPr/>
          <p:nvPr/>
        </p:nvSpPr>
        <p:spPr>
          <a:xfrm>
            <a:off x="5128320" y="1077000"/>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376" name="Rectangle"/>
          <p:cNvSpPr/>
          <p:nvPr/>
        </p:nvSpPr>
        <p:spPr>
          <a:xfrm>
            <a:off x="5145120" y="1967400"/>
            <a:ext cx="504000" cy="168000"/>
          </a:xfrm>
          <a:custGeom>
            <a:avLst/>
            <a:gdLst>
              <a:gd name="connsiteX0" fmla="*/ 252000 w 504000"/>
              <a:gd name="connsiteY0" fmla="*/ 0 h 168000"/>
            </a:gdLst>
            <a:ahLst/>
            <a:cxnLst>
              <a:cxn ang="0">
                <a:pos x="connsiteX0" y="connsiteY0"/>
              </a:cxn>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377" name="Rectangle"/>
          <p:cNvSpPr/>
          <p:nvPr/>
        </p:nvSpPr>
        <p:spPr>
          <a:xfrm>
            <a:off x="1677600" y="1261800"/>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M</a:t>
            </a:r>
          </a:p>
        </p:txBody>
      </p:sp>
      <p:sp>
        <p:nvSpPr>
          <p:cNvPr id="378" name="Rectangle"/>
          <p:cNvSpPr/>
          <p:nvPr/>
        </p:nvSpPr>
        <p:spPr>
          <a:xfrm>
            <a:off x="1707840" y="1681800"/>
            <a:ext cx="504000" cy="168000"/>
          </a:xfrm>
          <a:custGeom>
            <a:avLst/>
            <a:gdLst>
              <a:gd name="connsiteX0" fmla="*/ 504000 w 504000"/>
              <a:gd name="connsiteY0" fmla="*/ 84000 h 168000"/>
            </a:gdLst>
            <a:ahLst/>
            <a:cxnLst>
              <a:cxn ang="0">
                <a:pos x="connsiteX0" y="connsiteY0"/>
              </a:cxn>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M</a:t>
            </a:r>
          </a:p>
        </p:txBody>
      </p:sp>
      <p:sp>
        <p:nvSpPr>
          <p:cNvPr id="379" name="Rectangle"/>
          <p:cNvSpPr/>
          <p:nvPr/>
        </p:nvSpPr>
        <p:spPr>
          <a:xfrm>
            <a:off x="2951040" y="3119880"/>
            <a:ext cx="504000" cy="168000"/>
          </a:xfrm>
          <a:custGeom>
            <a:avLst/>
            <a:gdLst>
              <a:gd name="connsiteX0" fmla="*/ 0 w 504000"/>
              <a:gd name="connsiteY0" fmla="*/ 84000 h 168000"/>
            </a:gdLst>
            <a:ahLst/>
            <a:cxnLst>
              <a:cxn ang="0">
                <a:pos x="connsiteX0" y="connsiteY0"/>
              </a:cxn>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380" name="Rectangle"/>
          <p:cNvSpPr/>
          <p:nvPr/>
        </p:nvSpPr>
        <p:spPr>
          <a:xfrm>
            <a:off x="3266880" y="3183720"/>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M</a:t>
            </a:r>
          </a:p>
        </p:txBody>
      </p:sp>
      <p:sp>
        <p:nvSpPr>
          <p:cNvPr id="381" name="Rectangle"/>
          <p:cNvSpPr/>
          <p:nvPr/>
        </p:nvSpPr>
        <p:spPr>
          <a:xfrm>
            <a:off x="3135840" y="2451240"/>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M</a:t>
            </a:r>
          </a:p>
        </p:txBody>
      </p:sp>
      <p:sp>
        <p:nvSpPr>
          <p:cNvPr id="387" name="Rectangle"/>
          <p:cNvSpPr/>
          <p:nvPr/>
        </p:nvSpPr>
        <p:spPr>
          <a:xfrm>
            <a:off x="3616320" y="2457960"/>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M</a:t>
            </a:r>
          </a:p>
        </p:txBody>
      </p:sp>
      <p:sp>
        <p:nvSpPr>
          <p:cNvPr id="388" name="Rectangle"/>
          <p:cNvSpPr/>
          <p:nvPr/>
        </p:nvSpPr>
        <p:spPr>
          <a:xfrm>
            <a:off x="3670080" y="3264360"/>
            <a:ext cx="504000" cy="168000"/>
          </a:xfrm>
          <a:custGeom>
            <a:avLst/>
            <a:gdLst>
              <a:gd name="connsiteX0" fmla="*/ 252000 w 504000"/>
              <a:gd name="connsiteY0" fmla="*/ 168000 h 168000"/>
            </a:gdLst>
            <a:ahLst/>
            <a:cxnLst>
              <a:cxn ang="0">
                <a:pos x="connsiteX0" y="connsiteY0"/>
              </a:cxn>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399" name="Rectangle"/>
          <p:cNvSpPr/>
          <p:nvPr/>
        </p:nvSpPr>
        <p:spPr>
          <a:xfrm>
            <a:off x="3683520" y="2783880"/>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M</a:t>
            </a:r>
          </a:p>
        </p:txBody>
      </p:sp>
      <p:sp>
        <p:nvSpPr>
          <p:cNvPr id="400" name="Rectangle"/>
          <p:cNvSpPr/>
          <p:nvPr/>
        </p:nvSpPr>
        <p:spPr>
          <a:xfrm>
            <a:off x="6499200" y="2699880"/>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M</a:t>
            </a:r>
          </a:p>
        </p:txBody>
      </p:sp>
      <p:sp>
        <p:nvSpPr>
          <p:cNvPr id="401" name="Rectangle"/>
          <p:cNvSpPr/>
          <p:nvPr/>
        </p:nvSpPr>
        <p:spPr>
          <a:xfrm>
            <a:off x="6388320" y="3284520"/>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402" name="Rectangle"/>
          <p:cNvSpPr/>
          <p:nvPr/>
        </p:nvSpPr>
        <p:spPr>
          <a:xfrm>
            <a:off x="5073176" y="4436012"/>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403" name="Rectangle"/>
          <p:cNvSpPr/>
          <p:nvPr/>
        </p:nvSpPr>
        <p:spPr>
          <a:xfrm>
            <a:off x="5053412" y="4985471"/>
            <a:ext cx="504000" cy="168000"/>
          </a:xfrm>
          <a:custGeom>
            <a:avLst/>
            <a:gdLst>
              <a:gd name="connsiteX0" fmla="*/ 504000 w 504000"/>
              <a:gd name="connsiteY0" fmla="*/ 84000 h 168000"/>
            </a:gdLst>
            <a:ahLst/>
            <a:cxnLst>
              <a:cxn ang="0">
                <a:pos x="connsiteX0" y="connsiteY0"/>
              </a:cxn>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404" name="Rectangle"/>
          <p:cNvSpPr/>
          <p:nvPr/>
        </p:nvSpPr>
        <p:spPr>
          <a:xfrm>
            <a:off x="5061318" y="5503306"/>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405" name="Rectangle"/>
          <p:cNvSpPr/>
          <p:nvPr/>
        </p:nvSpPr>
        <p:spPr>
          <a:xfrm>
            <a:off x="3254824" y="4131635"/>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406" name="Rectangle"/>
          <p:cNvSpPr/>
          <p:nvPr/>
        </p:nvSpPr>
        <p:spPr>
          <a:xfrm>
            <a:off x="5349882" y="4673188"/>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M</a:t>
            </a:r>
          </a:p>
        </p:txBody>
      </p:sp>
      <p:sp>
        <p:nvSpPr>
          <p:cNvPr id="407" name="Rectangle"/>
          <p:cNvSpPr/>
          <p:nvPr/>
        </p:nvSpPr>
        <p:spPr>
          <a:xfrm>
            <a:off x="6346024" y="4665283"/>
            <a:ext cx="504000" cy="168000"/>
          </a:xfrm>
          <a:custGeom>
            <a:avLst/>
            <a:gdLst>
              <a:gd name="connsiteX0" fmla="*/ 252000 w 504000"/>
              <a:gd name="connsiteY0" fmla="*/ 168000 h 168000"/>
            </a:gdLst>
            <a:ahLst/>
            <a:cxnLst>
              <a:cxn ang="0">
                <a:pos x="connsiteX0" y="connsiteY0"/>
              </a:cxn>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M</a:t>
            </a:r>
          </a:p>
        </p:txBody>
      </p:sp>
      <p:sp>
        <p:nvSpPr>
          <p:cNvPr id="408" name="Rectangle"/>
          <p:cNvSpPr/>
          <p:nvPr/>
        </p:nvSpPr>
        <p:spPr>
          <a:xfrm>
            <a:off x="6907341" y="4673188"/>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M</a:t>
            </a:r>
          </a:p>
        </p:txBody>
      </p:sp>
      <p:sp>
        <p:nvSpPr>
          <p:cNvPr id="409" name="Rectangle"/>
          <p:cNvSpPr/>
          <p:nvPr/>
        </p:nvSpPr>
        <p:spPr>
          <a:xfrm>
            <a:off x="8243435" y="4689000"/>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420" name="Rectangle"/>
          <p:cNvSpPr/>
          <p:nvPr/>
        </p:nvSpPr>
        <p:spPr>
          <a:xfrm>
            <a:off x="5824235" y="4210694"/>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M</a:t>
            </a:r>
          </a:p>
        </p:txBody>
      </p:sp>
      <p:sp>
        <p:nvSpPr>
          <p:cNvPr id="421" name="Rectangle"/>
          <p:cNvSpPr/>
          <p:nvPr/>
        </p:nvSpPr>
        <p:spPr>
          <a:xfrm>
            <a:off x="6832235" y="2297471"/>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422" name="Rectangle"/>
          <p:cNvSpPr/>
          <p:nvPr/>
        </p:nvSpPr>
        <p:spPr>
          <a:xfrm>
            <a:off x="7152424" y="2313283"/>
            <a:ext cx="504000" cy="168000"/>
          </a:xfrm>
          <a:custGeom>
            <a:avLst/>
            <a:gdLst/>
            <a:ahLst/>
            <a:cxnLst/>
            <a:rect l="l" t="t" r="r" b="b"/>
            <a:pathLst>
              <a:path w="504000" h="168000" stroke="0">
                <a:moveTo>
                  <a:pt x="0" y="0"/>
                </a:moveTo>
                <a:lnTo>
                  <a:pt x="504000" y="0"/>
                </a:lnTo>
                <a:lnTo>
                  <a:pt x="504000" y="168000"/>
                </a:lnTo>
                <a:lnTo>
                  <a:pt x="0" y="168000"/>
                </a:lnTo>
                <a:lnTo>
                  <a:pt x="0" y="0"/>
                </a:lnTo>
                <a:close/>
              </a:path>
              <a:path w="504000" h="168000" fill="none">
                <a:moveTo>
                  <a:pt x="0" y="0"/>
                </a:moveTo>
                <a:lnTo>
                  <a:pt x="504000" y="0"/>
                </a:lnTo>
                <a:lnTo>
                  <a:pt x="504000" y="168000"/>
                </a:lnTo>
                <a:lnTo>
                  <a:pt x="0" y="168000"/>
                </a:lnTo>
                <a:lnTo>
                  <a:pt x="0" y="0"/>
                </a:lnTo>
                <a:close/>
              </a:path>
            </a:pathLst>
          </a:custGeom>
          <a:noFill/>
          <a:ln w="4200" cap="flat">
            <a:noFill/>
            <a:miter/>
          </a:ln>
        </p:spPr>
        <p:txBody>
          <a:bodyPr wrap="square" lIns="38100" tIns="38100" rIns="38100" bIns="38100" rtlCol="0" anchor="ctr"/>
          <a:lstStyle/>
          <a:p>
            <a:pPr algn="ctr"/>
            <a:r>
              <a:rPr lang="zh-CN" altLang="en-US" sz="420" dirty="0">
                <a:solidFill>
                  <a:srgbClr val="454545"/>
                </a:solidFill>
                <a:latin typeface="Arial"/>
                <a:ea typeface="Arial"/>
                <a:cs typeface="Arial"/>
              </a:rPr>
              <a:t>1</a:t>
            </a:r>
          </a:p>
        </p:txBody>
      </p:sp>
      <p:sp>
        <p:nvSpPr>
          <p:cNvPr id="5" name="TextBox 4">
            <a:extLst>
              <a:ext uri="{FF2B5EF4-FFF2-40B4-BE49-F238E27FC236}">
                <a16:creationId xmlns:a16="http://schemas.microsoft.com/office/drawing/2014/main" id="{BA4F7115-1D29-400F-ED48-7E877BA49262}"/>
              </a:ext>
            </a:extLst>
          </p:cNvPr>
          <p:cNvSpPr txBox="1"/>
          <p:nvPr/>
        </p:nvSpPr>
        <p:spPr>
          <a:xfrm>
            <a:off x="8292940" y="323301"/>
            <a:ext cx="3213260" cy="923330"/>
          </a:xfrm>
          <a:prstGeom prst="rect">
            <a:avLst/>
          </a:prstGeom>
          <a:noFill/>
        </p:spPr>
        <p:txBody>
          <a:bodyPr wrap="square">
            <a:spAutoFit/>
          </a:bodyPr>
          <a:lstStyle/>
          <a:p>
            <a:r>
              <a:rPr lang="en-US" sz="5400" dirty="0">
                <a:solidFill>
                  <a:srgbClr val="FF0000"/>
                </a:solidFill>
                <a:effectLst>
                  <a:outerShdw blurRad="38100" dist="38100" dir="2700000" algn="tl">
                    <a:srgbClr val="000000">
                      <a:alpha val="43137"/>
                    </a:srgbClr>
                  </a:outerShdw>
                </a:effectLst>
              </a:rPr>
              <a:t>Database</a:t>
            </a:r>
            <a:endParaRPr lang="en-US" sz="5400" dirty="0">
              <a:effectLst>
                <a:outerShdw blurRad="38100" dist="38100" dir="2700000" algn="tl">
                  <a:srgbClr val="000000">
                    <a:alpha val="43137"/>
                  </a:srgbClr>
                </a:outerShdw>
              </a:effectLst>
            </a:endParaRPr>
          </a:p>
        </p:txBody>
      </p: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65FEA-B8C2-E0FE-D8C3-401D68720179}"/>
            </a:ext>
          </a:extLst>
        </p:cNvPr>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9F429BDF-986A-72D3-9EBA-23F49958E0D4}"/>
              </a:ext>
            </a:extLst>
          </p:cNvPr>
          <p:cNvSpPr/>
          <p:nvPr/>
        </p:nvSpPr>
        <p:spPr>
          <a:xfrm rot="5400000">
            <a:off x="5053811" y="3442838"/>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2" name="Title 1">
            <a:extLst>
              <a:ext uri="{FF2B5EF4-FFF2-40B4-BE49-F238E27FC236}">
                <a16:creationId xmlns:a16="http://schemas.microsoft.com/office/drawing/2014/main" id="{525AF047-AECD-FBCE-6B03-BB02924A76FE}"/>
              </a:ext>
            </a:extLst>
          </p:cNvPr>
          <p:cNvSpPr>
            <a:spLocks noGrp="1"/>
          </p:cNvSpPr>
          <p:nvPr>
            <p:ph type="title"/>
          </p:nvPr>
        </p:nvSpPr>
        <p:spPr>
          <a:xfrm>
            <a:off x="3826421" y="21827"/>
            <a:ext cx="5445919" cy="1001438"/>
          </a:xfrm>
        </p:spPr>
        <p:txBody>
          <a:bodyPr>
            <a:normAutofit/>
          </a:bodyPr>
          <a:lstStyle/>
          <a:p>
            <a:pPr algn="l"/>
            <a:r>
              <a:rPr lang="en-US" sz="4800" b="1" dirty="0">
                <a:solidFill>
                  <a:srgbClr val="FF0000"/>
                </a:solidFill>
              </a:rPr>
              <a:t>Table of contents</a:t>
            </a:r>
            <a:endParaRPr lang="ar-EG" sz="4800" b="1" dirty="0">
              <a:solidFill>
                <a:srgbClr val="FF0000"/>
              </a:solidFill>
            </a:endParaRPr>
          </a:p>
        </p:txBody>
      </p:sp>
      <p:sp>
        <p:nvSpPr>
          <p:cNvPr id="4" name="Slide Number Placeholder 3">
            <a:extLst>
              <a:ext uri="{FF2B5EF4-FFF2-40B4-BE49-F238E27FC236}">
                <a16:creationId xmlns:a16="http://schemas.microsoft.com/office/drawing/2014/main" id="{B8FB74E9-4861-F995-9C38-D61424DCB954}"/>
              </a:ext>
            </a:extLst>
          </p:cNvPr>
          <p:cNvSpPr>
            <a:spLocks noGrp="1"/>
          </p:cNvSpPr>
          <p:nvPr>
            <p:ph type="sldNum" sz="quarter" idx="12"/>
          </p:nvPr>
        </p:nvSpPr>
        <p:spPr>
          <a:xfrm>
            <a:off x="9220200" y="6096000"/>
            <a:ext cx="819150" cy="625476"/>
          </a:xfrm>
        </p:spPr>
        <p:txBody>
          <a:bodyPr/>
          <a:lstStyle/>
          <a:p>
            <a:fld id="{B6F15528-21DE-4FAA-801E-634DDDAF4B2B}" type="slidenum">
              <a:rPr lang="en-US" smtClean="0"/>
              <a:pPr/>
              <a:t>35</a:t>
            </a:fld>
            <a:endParaRPr lang="en-US" dirty="0"/>
          </a:p>
        </p:txBody>
      </p:sp>
      <p:sp>
        <p:nvSpPr>
          <p:cNvPr id="12" name="Rectangle 11">
            <a:extLst>
              <a:ext uri="{FF2B5EF4-FFF2-40B4-BE49-F238E27FC236}">
                <a16:creationId xmlns:a16="http://schemas.microsoft.com/office/drawing/2014/main" id="{00129D6E-E81D-EA84-803D-D8B7FBAF202A}"/>
              </a:ext>
            </a:extLst>
          </p:cNvPr>
          <p:cNvSpPr/>
          <p:nvPr/>
        </p:nvSpPr>
        <p:spPr>
          <a:xfrm>
            <a:off x="1752600" y="1752600"/>
            <a:ext cx="10191750" cy="44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en-US" sz="2800" dirty="0">
                <a:solidFill>
                  <a:schemeClr val="tx1"/>
                </a:solidFill>
              </a:rPr>
              <a:t>1- Introduction</a:t>
            </a:r>
          </a:p>
          <a:p>
            <a:pPr>
              <a:defRPr/>
            </a:pPr>
            <a:r>
              <a:rPr lang="en-US" sz="2800" dirty="0">
                <a:solidFill>
                  <a:schemeClr val="tx1"/>
                </a:solidFill>
              </a:rPr>
              <a:t>2-problem statement and objective</a:t>
            </a:r>
          </a:p>
          <a:p>
            <a:pPr>
              <a:defRPr/>
            </a:pPr>
            <a:r>
              <a:rPr lang="en-US" sz="2800" dirty="0">
                <a:solidFill>
                  <a:schemeClr val="tx1"/>
                </a:solidFill>
              </a:rPr>
              <a:t>3- Project Flow Diagram</a:t>
            </a:r>
          </a:p>
          <a:p>
            <a:pPr>
              <a:defRPr/>
            </a:pPr>
            <a:r>
              <a:rPr lang="en-US" sz="2800" dirty="0">
                <a:solidFill>
                  <a:schemeClr val="tx1"/>
                </a:solidFill>
              </a:rPr>
              <a:t>4-Related Work</a:t>
            </a:r>
          </a:p>
          <a:p>
            <a:pPr>
              <a:defRPr/>
            </a:pPr>
            <a:r>
              <a:rPr lang="en-US" sz="2800" dirty="0">
                <a:solidFill>
                  <a:schemeClr val="tx1"/>
                </a:solidFill>
              </a:rPr>
              <a:t>5- Face Detection</a:t>
            </a:r>
          </a:p>
          <a:p>
            <a:pPr>
              <a:defRPr/>
            </a:pPr>
            <a:r>
              <a:rPr lang="en-US" sz="2800" dirty="0">
                <a:solidFill>
                  <a:schemeClr val="tx1"/>
                </a:solidFill>
              </a:rPr>
              <a:t>6- Face Recognition</a:t>
            </a:r>
          </a:p>
          <a:p>
            <a:pPr>
              <a:defRPr/>
            </a:pPr>
            <a:r>
              <a:rPr lang="en-US" sz="2800" dirty="0">
                <a:solidFill>
                  <a:schemeClr val="tx1"/>
                </a:solidFill>
              </a:rPr>
              <a:t>7- Database</a:t>
            </a:r>
          </a:p>
          <a:p>
            <a:pPr>
              <a:defRPr/>
            </a:pPr>
            <a:r>
              <a:rPr lang="en-US" sz="2800" dirty="0">
                <a:solidFill>
                  <a:srgbClr val="0070C0"/>
                </a:solidFill>
              </a:rPr>
              <a:t>8- Applications</a:t>
            </a:r>
          </a:p>
          <a:p>
            <a:pPr>
              <a:defRPr/>
            </a:pPr>
            <a:r>
              <a:rPr lang="en-US" sz="2800" dirty="0">
                <a:solidFill>
                  <a:schemeClr val="tx1"/>
                </a:solidFill>
              </a:rPr>
              <a:t>9- Conclusion</a:t>
            </a:r>
          </a:p>
          <a:p>
            <a:pPr>
              <a:defRPr/>
            </a:pPr>
            <a:r>
              <a:rPr lang="en-US" sz="2800" dirty="0">
                <a:solidFill>
                  <a:schemeClr val="tx1"/>
                </a:solidFill>
              </a:rPr>
              <a:t>10- References</a:t>
            </a:r>
          </a:p>
          <a:p>
            <a:pPr>
              <a:defRPr/>
            </a:pPr>
            <a:r>
              <a:rPr lang="en-US" sz="2800" dirty="0">
                <a:solidFill>
                  <a:schemeClr val="tx1"/>
                </a:solidFill>
              </a:rPr>
              <a:t>11-Future Work</a:t>
            </a:r>
          </a:p>
          <a:p>
            <a:pPr>
              <a:defRPr/>
            </a:pPr>
            <a:r>
              <a:rPr lang="en-US" sz="2800" dirty="0">
                <a:solidFill>
                  <a:schemeClr val="tx1"/>
                </a:solidFill>
              </a:rPr>
              <a:t>12- Time plan</a:t>
            </a:r>
          </a:p>
          <a:p>
            <a:pPr>
              <a:defRPr/>
            </a:pPr>
            <a:endParaRPr lang="en-US" sz="2800" dirty="0">
              <a:solidFill>
                <a:schemeClr val="tx1"/>
              </a:solidFill>
            </a:endParaRPr>
          </a:p>
        </p:txBody>
      </p:sp>
      <p:sp>
        <p:nvSpPr>
          <p:cNvPr id="9" name="Rectangle 8">
            <a:extLst>
              <a:ext uri="{FF2B5EF4-FFF2-40B4-BE49-F238E27FC236}">
                <a16:creationId xmlns:a16="http://schemas.microsoft.com/office/drawing/2014/main" id="{90F7DF28-1754-6A3B-202C-1BF12EA8033C}"/>
              </a:ext>
            </a:extLst>
          </p:cNvPr>
          <p:cNvSpPr/>
          <p:nvPr/>
        </p:nvSpPr>
        <p:spPr>
          <a:xfrm>
            <a:off x="2362200" y="2514600"/>
            <a:ext cx="14478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Isosceles Triangle 12">
            <a:extLst>
              <a:ext uri="{FF2B5EF4-FFF2-40B4-BE49-F238E27FC236}">
                <a16:creationId xmlns:a16="http://schemas.microsoft.com/office/drawing/2014/main" id="{D7000447-1202-D63E-5229-AEAA4C92B315}"/>
              </a:ext>
            </a:extLst>
          </p:cNvPr>
          <p:cNvSpPr/>
          <p:nvPr/>
        </p:nvSpPr>
        <p:spPr>
          <a:xfrm rot="5400000">
            <a:off x="4711763" y="3009330"/>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15" name="TextBox 14">
            <a:extLst>
              <a:ext uri="{FF2B5EF4-FFF2-40B4-BE49-F238E27FC236}">
                <a16:creationId xmlns:a16="http://schemas.microsoft.com/office/drawing/2014/main" id="{DB4469AD-3881-AB26-6817-71A680EEBC14}"/>
              </a:ext>
            </a:extLst>
          </p:cNvPr>
          <p:cNvSpPr txBox="1"/>
          <p:nvPr/>
        </p:nvSpPr>
        <p:spPr>
          <a:xfrm>
            <a:off x="6790647" y="4411436"/>
            <a:ext cx="4928675"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6.1- Definition.</a:t>
            </a:r>
          </a:p>
          <a:p>
            <a:pPr>
              <a:defRPr/>
            </a:pPr>
            <a:r>
              <a:rPr lang="en-US" dirty="0">
                <a:latin typeface="Amasis MT Pro Medium" panose="02040604050005020304" pitchFamily="18" charset="0"/>
              </a:rPr>
              <a:t>   6.2-Face Recognition History.</a:t>
            </a:r>
          </a:p>
          <a:p>
            <a:pPr lvl="0">
              <a:defRPr/>
            </a:pPr>
            <a:r>
              <a:rPr lang="en-US" dirty="0">
                <a:latin typeface="Amasis MT Pro Medium" panose="02040604050005020304" pitchFamily="18" charset="0"/>
              </a:rPr>
              <a:t>   6.3- Comparison between different          algorithms.</a:t>
            </a:r>
          </a:p>
          <a:p>
            <a:pPr lvl="0">
              <a:defRPr/>
            </a:pPr>
            <a:r>
              <a:rPr lang="en-US" dirty="0">
                <a:latin typeface="Amasis MT Pro Medium" panose="02040604050005020304" pitchFamily="18" charset="0"/>
              </a:rPr>
              <a:t>    6.4-  FaceNet Algorithm.</a:t>
            </a:r>
          </a:p>
          <a:p>
            <a:pPr lvl="0">
              <a:defRPr/>
            </a:pPr>
            <a:r>
              <a:rPr lang="en-US" dirty="0">
                <a:latin typeface="Amasis MT Pro Medium" panose="02040604050005020304" pitchFamily="18" charset="0"/>
              </a:rPr>
              <a:t>    6.5- FaceNet Architecture.</a:t>
            </a:r>
          </a:p>
        </p:txBody>
      </p:sp>
      <p:sp>
        <p:nvSpPr>
          <p:cNvPr id="10" name="TextBox 9">
            <a:extLst>
              <a:ext uri="{FF2B5EF4-FFF2-40B4-BE49-F238E27FC236}">
                <a16:creationId xmlns:a16="http://schemas.microsoft.com/office/drawing/2014/main" id="{08DD0CCF-8C81-3F70-E5D2-D860070E607A}"/>
              </a:ext>
            </a:extLst>
          </p:cNvPr>
          <p:cNvSpPr txBox="1"/>
          <p:nvPr/>
        </p:nvSpPr>
        <p:spPr>
          <a:xfrm>
            <a:off x="6732814" y="2726871"/>
            <a:ext cx="5151999"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5.1- Definition and work technic.</a:t>
            </a:r>
          </a:p>
          <a:p>
            <a:pPr lvl="0">
              <a:defRPr/>
            </a:pPr>
            <a:r>
              <a:rPr lang="en-US" dirty="0">
                <a:latin typeface="Amasis MT Pro Medium" panose="02040604050005020304" pitchFamily="18" charset="0"/>
              </a:rPr>
              <a:t>    5.2- Techniques Methods in Faces Detection.</a:t>
            </a:r>
          </a:p>
          <a:p>
            <a:pPr lvl="0">
              <a:defRPr/>
            </a:pPr>
            <a:r>
              <a:rPr lang="en-US" dirty="0">
                <a:latin typeface="Amasis MT Pro Medium" panose="02040604050005020304" pitchFamily="18" charset="0"/>
              </a:rPr>
              <a:t>    5.3- YOLO algorithm and benefits of using it.</a:t>
            </a:r>
          </a:p>
          <a:p>
            <a:pPr lvl="0">
              <a:defRPr/>
            </a:pPr>
            <a:r>
              <a:rPr lang="en-US" dirty="0">
                <a:latin typeface="Amasis MT Pro Medium" panose="02040604050005020304" pitchFamily="18" charset="0"/>
              </a:rPr>
              <a:t>    5.4-  YOLOv11compared with other versions.</a:t>
            </a:r>
          </a:p>
          <a:p>
            <a:pPr lvl="0">
              <a:defRPr/>
            </a:pPr>
            <a:r>
              <a:rPr lang="en-US" dirty="0">
                <a:latin typeface="Amasis MT Pro Medium" panose="02040604050005020304" pitchFamily="18" charset="0"/>
              </a:rPr>
              <a:t>    5.5- YOLO11 Architecture. </a:t>
            </a:r>
          </a:p>
          <a:p>
            <a:pPr lvl="0">
              <a:defRPr/>
            </a:pPr>
            <a:r>
              <a:rPr lang="en-US" dirty="0">
                <a:latin typeface="Amasis MT Pro Medium" panose="02040604050005020304" pitchFamily="18" charset="0"/>
              </a:rPr>
              <a:t>    5.6- Results.</a:t>
            </a:r>
          </a:p>
        </p:txBody>
      </p:sp>
      <p:sp>
        <p:nvSpPr>
          <p:cNvPr id="5" name="Arrow: Left 4">
            <a:extLst>
              <a:ext uri="{FF2B5EF4-FFF2-40B4-BE49-F238E27FC236}">
                <a16:creationId xmlns:a16="http://schemas.microsoft.com/office/drawing/2014/main" id="{68008CD4-16BC-FE21-068A-16F37CCB9144}"/>
              </a:ext>
            </a:extLst>
          </p:cNvPr>
          <p:cNvSpPr/>
          <p:nvPr/>
        </p:nvSpPr>
        <p:spPr>
          <a:xfrm>
            <a:off x="5307103" y="4252597"/>
            <a:ext cx="810670"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9071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3"/>
                    </p:tgtEl>
                  </p:cond>
                </p:stCondLst>
                <p:endSync evt="end" delay="0">
                  <p:rtn val="all"/>
                </p:endSync>
                <p:childTnLst>
                  <p:par>
                    <p:cTn id="11" fill="hold">
                      <p:stCondLst>
                        <p:cond delay="0"/>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9" restart="whenNotActive" fill="hold" evtFilter="cancelBubble" nodeType="interactiveSeq">
                <p:stCondLst>
                  <p:cond evt="onClick" delay="0">
                    <p:tgtEl>
                      <p:spTgt spid="14"/>
                    </p:tgtEl>
                  </p:cond>
                </p:stCondLst>
                <p:endSync evt="end" delay="0">
                  <p:rtn val="all"/>
                </p:endSync>
                <p:childTnLst>
                  <p:par>
                    <p:cTn id="20" fill="hold">
                      <p:stCondLst>
                        <p:cond delay="0"/>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5" grpId="0" animBg="1"/>
      <p:bldP spid="15" grpId="1" animBg="1"/>
      <p:bldP spid="10" grpId="0" animBg="1"/>
      <p:bldP spid="10" grpId="1"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1C7B-98B2-BFF7-7ED6-B1B19B9C4437}"/>
              </a:ext>
            </a:extLst>
          </p:cNvPr>
          <p:cNvSpPr>
            <a:spLocks noGrp="1"/>
          </p:cNvSpPr>
          <p:nvPr>
            <p:ph type="ctrTitle"/>
          </p:nvPr>
        </p:nvSpPr>
        <p:spPr>
          <a:xfrm>
            <a:off x="2667000" y="533401"/>
            <a:ext cx="6705600" cy="477837"/>
          </a:xfrm>
        </p:spPr>
        <p:txBody>
          <a:bodyPr>
            <a:normAutofit fontScale="90000"/>
          </a:bodyPr>
          <a:lstStyle/>
          <a:p>
            <a:r>
              <a:rPr lang="en-US" dirty="0">
                <a:solidFill>
                  <a:srgbClr val="FF0000"/>
                </a:solidFill>
                <a:effectLst>
                  <a:outerShdw blurRad="38100" dist="38100" dir="2700000" algn="tl">
                    <a:srgbClr val="000000">
                      <a:alpha val="43137"/>
                    </a:srgbClr>
                  </a:outerShdw>
                </a:effectLst>
              </a:rPr>
              <a:t>Applications</a:t>
            </a:r>
          </a:p>
        </p:txBody>
      </p:sp>
      <p:sp>
        <p:nvSpPr>
          <p:cNvPr id="3" name="Subtitle 2">
            <a:extLst>
              <a:ext uri="{FF2B5EF4-FFF2-40B4-BE49-F238E27FC236}">
                <a16:creationId xmlns:a16="http://schemas.microsoft.com/office/drawing/2014/main" id="{E3AD3CD0-465B-253E-A379-E72123ADE880}"/>
              </a:ext>
            </a:extLst>
          </p:cNvPr>
          <p:cNvSpPr>
            <a:spLocks noGrp="1"/>
          </p:cNvSpPr>
          <p:nvPr>
            <p:ph type="subTitle" idx="1"/>
          </p:nvPr>
        </p:nvSpPr>
        <p:spPr>
          <a:xfrm>
            <a:off x="699951" y="2076276"/>
            <a:ext cx="6305550" cy="4253766"/>
          </a:xfrm>
        </p:spPr>
        <p:txBody>
          <a:bodyPr>
            <a:normAutofit/>
          </a:bodyPr>
          <a:lstStyle/>
          <a:p>
            <a:pPr marL="514350" indent="-514350" algn="just">
              <a:buFont typeface="+mj-lt"/>
              <a:buAutoNum type="arabicPeriod"/>
            </a:pPr>
            <a:r>
              <a:rPr lang="en-US" sz="2000" dirty="0"/>
              <a:t>Mobile Application:</a:t>
            </a:r>
          </a:p>
          <a:p>
            <a:pPr algn="just"/>
            <a:r>
              <a:rPr lang="en-US" sz="2000" dirty="0"/>
              <a:t>           Platform: Android/iOS.</a:t>
            </a:r>
          </a:p>
          <a:p>
            <a:pPr algn="just"/>
            <a:r>
              <a:rPr lang="en-US" sz="2000" dirty="0"/>
              <a:t>      Framework: Flutter.</a:t>
            </a:r>
          </a:p>
          <a:p>
            <a:pPr algn="just"/>
            <a:endParaRPr lang="en-US" sz="2000" dirty="0"/>
          </a:p>
          <a:p>
            <a:pPr algn="just"/>
            <a:r>
              <a:rPr lang="en-US" sz="2000" dirty="0"/>
              <a:t>2.   Desktop Application:</a:t>
            </a:r>
          </a:p>
          <a:p>
            <a:pPr algn="just"/>
            <a:r>
              <a:rPr lang="en-US" sz="2000" dirty="0"/>
              <a:t>                      Platform: Windows/Mac/Linux.</a:t>
            </a:r>
          </a:p>
          <a:p>
            <a:pPr algn="just"/>
            <a:r>
              <a:rPr lang="en-US" sz="2000" dirty="0"/>
              <a:t>Framework: Flutter.</a:t>
            </a:r>
          </a:p>
          <a:p>
            <a:pPr algn="just"/>
            <a:endParaRPr lang="en-US" sz="2000" dirty="0"/>
          </a:p>
          <a:p>
            <a:pPr algn="just"/>
            <a:r>
              <a:rPr lang="en-US" sz="2000" dirty="0"/>
              <a:t>3.    Framework: Django</a:t>
            </a:r>
          </a:p>
          <a:p>
            <a:endParaRPr lang="en-US" dirty="0"/>
          </a:p>
        </p:txBody>
      </p:sp>
      <p:sp>
        <p:nvSpPr>
          <p:cNvPr id="4" name="Slide Number Placeholder 3">
            <a:extLst>
              <a:ext uri="{FF2B5EF4-FFF2-40B4-BE49-F238E27FC236}">
                <a16:creationId xmlns:a16="http://schemas.microsoft.com/office/drawing/2014/main" id="{B96E414C-12F4-03CE-0366-1F8B1F9953B2}"/>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
        <p:nvSpPr>
          <p:cNvPr id="7" name="TextBox 6">
            <a:extLst>
              <a:ext uri="{FF2B5EF4-FFF2-40B4-BE49-F238E27FC236}">
                <a16:creationId xmlns:a16="http://schemas.microsoft.com/office/drawing/2014/main" id="{090D2911-0615-0CCF-88F7-AD5B0F0B7342}"/>
              </a:ext>
            </a:extLst>
          </p:cNvPr>
          <p:cNvSpPr txBox="1"/>
          <p:nvPr/>
        </p:nvSpPr>
        <p:spPr>
          <a:xfrm>
            <a:off x="4310062" y="1011238"/>
            <a:ext cx="5729288" cy="830997"/>
          </a:xfrm>
          <a:prstGeom prst="rect">
            <a:avLst/>
          </a:prstGeom>
          <a:noFill/>
        </p:spPr>
        <p:txBody>
          <a:bodyPr wrap="square">
            <a:spAutoFit/>
          </a:bodyPr>
          <a:lstStyle/>
          <a:p>
            <a:r>
              <a:rPr lang="en-US" sz="2400" b="1" dirty="0"/>
              <a:t>C4 Model - Context Diagram</a:t>
            </a:r>
            <a:br>
              <a:rPr lang="en-US" sz="2400" b="1" dirty="0"/>
            </a:br>
            <a:endParaRPr lang="en-US" sz="2400" dirty="0"/>
          </a:p>
        </p:txBody>
      </p:sp>
      <p:sp>
        <p:nvSpPr>
          <p:cNvPr id="9" name="TextBox 8">
            <a:extLst>
              <a:ext uri="{FF2B5EF4-FFF2-40B4-BE49-F238E27FC236}">
                <a16:creationId xmlns:a16="http://schemas.microsoft.com/office/drawing/2014/main" id="{649A3246-FB0F-6754-C6BC-DDE783D71C42}"/>
              </a:ext>
            </a:extLst>
          </p:cNvPr>
          <p:cNvSpPr txBox="1"/>
          <p:nvPr/>
        </p:nvSpPr>
        <p:spPr>
          <a:xfrm>
            <a:off x="3852862" y="1424721"/>
            <a:ext cx="6186488" cy="830997"/>
          </a:xfrm>
          <a:prstGeom prst="rect">
            <a:avLst/>
          </a:prstGeom>
          <a:noFill/>
        </p:spPr>
        <p:txBody>
          <a:bodyPr wrap="square">
            <a:spAutoFit/>
          </a:bodyPr>
          <a:lstStyle/>
          <a:p>
            <a:r>
              <a:rPr lang="en-US" sz="2400" dirty="0"/>
              <a:t>1. Context Diagram (System Level)</a:t>
            </a:r>
            <a:br>
              <a:rPr lang="en-US" sz="2400" dirty="0"/>
            </a:br>
            <a:endParaRPr lang="en-US" sz="2400" dirty="0"/>
          </a:p>
        </p:txBody>
      </p:sp>
      <p:pic>
        <p:nvPicPr>
          <p:cNvPr id="10" name="Picture 9">
            <a:extLst>
              <a:ext uri="{FF2B5EF4-FFF2-40B4-BE49-F238E27FC236}">
                <a16:creationId xmlns:a16="http://schemas.microsoft.com/office/drawing/2014/main" id="{5B3AABE9-D369-1E65-338A-7B04CDB5CA39}"/>
              </a:ext>
            </a:extLst>
          </p:cNvPr>
          <p:cNvPicPr>
            <a:picLocks noChangeAspect="1"/>
          </p:cNvPicPr>
          <p:nvPr/>
        </p:nvPicPr>
        <p:blipFill>
          <a:blip r:embed="rId2"/>
          <a:stretch>
            <a:fillRect/>
          </a:stretch>
        </p:blipFill>
        <p:spPr>
          <a:xfrm>
            <a:off x="5686700" y="2133710"/>
            <a:ext cx="4590501" cy="355578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31244367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A9B4E-6AD7-9530-BCB0-B77AEFBBF619}"/>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4" name="TextBox 3">
            <a:extLst>
              <a:ext uri="{FF2B5EF4-FFF2-40B4-BE49-F238E27FC236}">
                <a16:creationId xmlns:a16="http://schemas.microsoft.com/office/drawing/2014/main" id="{A3104180-AB6C-93F9-2C2D-8D164FF1E752}"/>
              </a:ext>
            </a:extLst>
          </p:cNvPr>
          <p:cNvSpPr txBox="1"/>
          <p:nvPr/>
        </p:nvSpPr>
        <p:spPr>
          <a:xfrm>
            <a:off x="1696533" y="838201"/>
            <a:ext cx="5681282" cy="461665"/>
          </a:xfrm>
          <a:prstGeom prst="rect">
            <a:avLst/>
          </a:prstGeom>
          <a:noFill/>
        </p:spPr>
        <p:txBody>
          <a:bodyPr wrap="square">
            <a:spAutoFit/>
          </a:bodyPr>
          <a:lstStyle/>
          <a:p>
            <a:r>
              <a:rPr lang="en-US" sz="2400" b="1" dirty="0">
                <a:solidFill>
                  <a:srgbClr val="0070C0"/>
                </a:solidFill>
              </a:rPr>
              <a:t>User Authentication</a:t>
            </a:r>
            <a:r>
              <a:rPr lang="en-US" sz="2400" dirty="0">
                <a:solidFill>
                  <a:srgbClr val="0070C0"/>
                </a:solidFill>
              </a:rPr>
              <a:t>:</a:t>
            </a:r>
          </a:p>
        </p:txBody>
      </p:sp>
      <p:pic>
        <p:nvPicPr>
          <p:cNvPr id="5" name="Content Placeholder 4" descr="A screen shot of a login form  Description automatically generated">
            <a:extLst>
              <a:ext uri="{FF2B5EF4-FFF2-40B4-BE49-F238E27FC236}">
                <a16:creationId xmlns:a16="http://schemas.microsoft.com/office/drawing/2014/main" id="{79B01A73-FA8E-4BA8-88D1-B7C5A1D10ABE}"/>
              </a:ext>
            </a:extLst>
          </p:cNvPr>
          <p:cNvPicPr>
            <a:picLocks noChangeAspect="1"/>
          </p:cNvPicPr>
          <p:nvPr/>
        </p:nvPicPr>
        <p:blipFill>
          <a:blip r:embed="rId2"/>
          <a:stretch>
            <a:fillRect/>
          </a:stretch>
        </p:blipFill>
        <p:spPr>
          <a:xfrm>
            <a:off x="1696534" y="1783013"/>
            <a:ext cx="2144125" cy="4755901"/>
          </a:xfrm>
          <a:prstGeom prst="roundRect">
            <a:avLst>
              <a:gd name="adj" fmla="val 8594"/>
            </a:avLst>
          </a:prstGeom>
          <a:solidFill>
            <a:srgbClr val="FFFFFF">
              <a:shade val="85000"/>
            </a:srgbClr>
          </a:solidFill>
          <a:ln>
            <a:noFill/>
          </a:ln>
          <a:effectLst/>
        </p:spPr>
      </p:pic>
      <p:pic>
        <p:nvPicPr>
          <p:cNvPr id="6" name="Picture 6" descr="A screen shot of a login form  Description automatically generated">
            <a:extLst>
              <a:ext uri="{FF2B5EF4-FFF2-40B4-BE49-F238E27FC236}">
                <a16:creationId xmlns:a16="http://schemas.microsoft.com/office/drawing/2014/main" id="{B4326C3B-A159-BDB9-2E4A-37EEF0E49156}"/>
              </a:ext>
            </a:extLst>
          </p:cNvPr>
          <p:cNvPicPr>
            <a:picLocks noChangeAspect="1"/>
          </p:cNvPicPr>
          <p:nvPr/>
        </p:nvPicPr>
        <p:blipFill>
          <a:blip r:embed="rId3"/>
          <a:stretch>
            <a:fillRect/>
          </a:stretch>
        </p:blipFill>
        <p:spPr>
          <a:xfrm>
            <a:off x="4839242" y="1806917"/>
            <a:ext cx="2144125" cy="4516168"/>
          </a:xfrm>
          <a:prstGeom prst="roundRect">
            <a:avLst>
              <a:gd name="adj" fmla="val 8594"/>
            </a:avLst>
          </a:prstGeom>
          <a:solidFill>
            <a:srgbClr val="FFFFFF">
              <a:shade val="85000"/>
            </a:srgbClr>
          </a:solidFill>
          <a:ln>
            <a:noFill/>
          </a:ln>
          <a:effectLst/>
        </p:spPr>
      </p:pic>
      <p:pic>
        <p:nvPicPr>
          <p:cNvPr id="7" name="Picture 8" descr="A screen shot of a login screen">
            <a:extLst>
              <a:ext uri="{FF2B5EF4-FFF2-40B4-BE49-F238E27FC236}">
                <a16:creationId xmlns:a16="http://schemas.microsoft.com/office/drawing/2014/main" id="{4CDA4E38-CE44-F904-6276-C75B35A82CD5}"/>
              </a:ext>
            </a:extLst>
          </p:cNvPr>
          <p:cNvPicPr>
            <a:picLocks noChangeAspect="1"/>
          </p:cNvPicPr>
          <p:nvPr/>
        </p:nvPicPr>
        <p:blipFill>
          <a:blip r:embed="rId4"/>
          <a:stretch>
            <a:fillRect/>
          </a:stretch>
        </p:blipFill>
        <p:spPr>
          <a:xfrm>
            <a:off x="8306448" y="1806918"/>
            <a:ext cx="2057400" cy="4367893"/>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C2B02E43-EDA4-D720-6810-DE7C870DF8E1}"/>
              </a:ext>
            </a:extLst>
          </p:cNvPr>
          <p:cNvSpPr txBox="1"/>
          <p:nvPr/>
        </p:nvSpPr>
        <p:spPr>
          <a:xfrm>
            <a:off x="4839241" y="1205192"/>
            <a:ext cx="6186488" cy="461665"/>
          </a:xfrm>
          <a:prstGeom prst="rect">
            <a:avLst/>
          </a:prstGeom>
          <a:noFill/>
        </p:spPr>
        <p:txBody>
          <a:bodyPr wrap="square">
            <a:spAutoFit/>
          </a:bodyPr>
          <a:lstStyle/>
          <a:p>
            <a:r>
              <a:rPr lang="en-US" sz="2400" dirty="0">
                <a:solidFill>
                  <a:prstClr val="black"/>
                </a:solidFill>
                <a:effectLst>
                  <a:outerShdw blurRad="38100" dist="38100" dir="2700000" algn="tl">
                    <a:srgbClr val="000000">
                      <a:alpha val="43137"/>
                    </a:srgbClr>
                  </a:outerShdw>
                </a:effectLst>
                <a:latin typeface="Calibri"/>
              </a:rPr>
              <a:t>Registration Page</a:t>
            </a:r>
            <a:endParaRPr lang="en-US" dirty="0"/>
          </a:p>
        </p:txBody>
      </p:sp>
      <p:sp>
        <p:nvSpPr>
          <p:cNvPr id="11" name="TextBox 10">
            <a:extLst>
              <a:ext uri="{FF2B5EF4-FFF2-40B4-BE49-F238E27FC236}">
                <a16:creationId xmlns:a16="http://schemas.microsoft.com/office/drawing/2014/main" id="{144DEE34-05CA-2475-6DD2-B52BE2FC3910}"/>
              </a:ext>
            </a:extLst>
          </p:cNvPr>
          <p:cNvSpPr txBox="1"/>
          <p:nvPr/>
        </p:nvSpPr>
        <p:spPr>
          <a:xfrm>
            <a:off x="7637212" y="1205192"/>
            <a:ext cx="6186488" cy="461665"/>
          </a:xfrm>
          <a:prstGeom prst="rect">
            <a:avLst/>
          </a:prstGeom>
          <a:noFill/>
        </p:spPr>
        <p:txBody>
          <a:bodyPr wrap="square">
            <a:spAutoFit/>
          </a:bodyPr>
          <a:lstStyle/>
          <a:p>
            <a:r>
              <a:rPr lang="en-US" sz="2400" dirty="0">
                <a:solidFill>
                  <a:prstClr val="black"/>
                </a:solidFill>
                <a:effectLst>
                  <a:outerShdw blurRad="38100" dist="38100" dir="2700000" algn="tl">
                    <a:srgbClr val="000000">
                      <a:alpha val="43137"/>
                    </a:srgbClr>
                  </a:outerShdw>
                </a:effectLst>
                <a:latin typeface="Calibri"/>
              </a:rPr>
              <a:t>Forgot Password Page</a:t>
            </a:r>
            <a:endParaRPr lang="en-US" dirty="0"/>
          </a:p>
        </p:txBody>
      </p:sp>
      <p:sp>
        <p:nvSpPr>
          <p:cNvPr id="13" name="TextBox 12">
            <a:extLst>
              <a:ext uri="{FF2B5EF4-FFF2-40B4-BE49-F238E27FC236}">
                <a16:creationId xmlns:a16="http://schemas.microsoft.com/office/drawing/2014/main" id="{73FF5099-8DE7-3469-F9C3-F15F7D990672}"/>
              </a:ext>
            </a:extLst>
          </p:cNvPr>
          <p:cNvSpPr txBox="1"/>
          <p:nvPr/>
        </p:nvSpPr>
        <p:spPr>
          <a:xfrm>
            <a:off x="1818627" y="1206752"/>
            <a:ext cx="2361008" cy="738664"/>
          </a:xfrm>
          <a:prstGeom prst="rect">
            <a:avLst/>
          </a:prstGeom>
          <a:noFill/>
        </p:spPr>
        <p:txBody>
          <a:bodyPr wrap="square">
            <a:spAutoFit/>
          </a:bodyPr>
          <a:lstStyle/>
          <a:p>
            <a:r>
              <a:rPr lang="en-US" sz="2400" dirty="0">
                <a:solidFill>
                  <a:prstClr val="black"/>
                </a:solidFill>
                <a:effectLst>
                  <a:outerShdw blurRad="38100" dist="38100" dir="2700000" algn="tl">
                    <a:srgbClr val="000000">
                      <a:alpha val="43137"/>
                    </a:srgbClr>
                  </a:outerShdw>
                </a:effectLst>
                <a:latin typeface="Calibri"/>
              </a:rPr>
              <a:t>Login Page:</a:t>
            </a:r>
            <a:br>
              <a:rPr lang="ar-EG" sz="2400" dirty="0">
                <a:solidFill>
                  <a:prstClr val="black"/>
                </a:solidFill>
                <a:effectLst>
                  <a:outerShdw blurRad="38100" dist="38100" dir="2700000" algn="tl">
                    <a:srgbClr val="000000">
                      <a:alpha val="43137"/>
                    </a:srgbClr>
                  </a:outerShdw>
                </a:effectLst>
                <a:latin typeface="Calibri"/>
                <a:cs typeface="Arial" panose="020B0604020202020204" pitchFamily="34" charset="0"/>
              </a:rPr>
            </a:br>
            <a:endParaRPr lang="en-US" dirty="0"/>
          </a:p>
        </p:txBody>
      </p:sp>
      <p:sp>
        <p:nvSpPr>
          <p:cNvPr id="15" name="TextBox 14">
            <a:extLst>
              <a:ext uri="{FF2B5EF4-FFF2-40B4-BE49-F238E27FC236}">
                <a16:creationId xmlns:a16="http://schemas.microsoft.com/office/drawing/2014/main" id="{EA9C6C47-5548-D375-267A-6816082E32A1}"/>
              </a:ext>
            </a:extLst>
          </p:cNvPr>
          <p:cNvSpPr txBox="1"/>
          <p:nvPr/>
        </p:nvSpPr>
        <p:spPr>
          <a:xfrm>
            <a:off x="1524000" y="280232"/>
            <a:ext cx="6958012" cy="877163"/>
          </a:xfrm>
          <a:prstGeom prst="rect">
            <a:avLst/>
          </a:prstGeom>
          <a:noFill/>
        </p:spPr>
        <p:txBody>
          <a:bodyPr wrap="square">
            <a:spAutoFit/>
          </a:bodyPr>
          <a:lstStyle/>
          <a:p>
            <a:r>
              <a:rPr lang="en-US" sz="3300" dirty="0">
                <a:solidFill>
                  <a:srgbClr val="0070C0"/>
                </a:solidFill>
                <a:effectLst>
                  <a:outerShdw blurRad="38100" dist="38100" dir="2700000" algn="tl">
                    <a:srgbClr val="000000">
                      <a:alpha val="43137"/>
                    </a:srgbClr>
                  </a:outerShdw>
                </a:effectLst>
                <a:latin typeface="Calibri"/>
              </a:rPr>
              <a:t>Mobile Application Design</a:t>
            </a:r>
            <a:br>
              <a:rPr lang="en-US" sz="2400" dirty="0">
                <a:solidFill>
                  <a:srgbClr val="0070C0"/>
                </a:solidFill>
                <a:effectLst>
                  <a:outerShdw blurRad="38100" dist="38100" dir="2700000" algn="tl">
                    <a:srgbClr val="000000">
                      <a:alpha val="43137"/>
                    </a:srgbClr>
                  </a:outerShdw>
                </a:effectLst>
                <a:latin typeface="Calibri"/>
              </a:rPr>
            </a:br>
            <a:endParaRPr lang="en-US" dirty="0"/>
          </a:p>
        </p:txBody>
      </p:sp>
    </p:spTree>
    <p:extLst>
      <p:ext uri="{BB962C8B-B14F-4D97-AF65-F5344CB8AC3E}">
        <p14:creationId xmlns:p14="http://schemas.microsoft.com/office/powerpoint/2010/main" val="532664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BEDDCE-627D-8E83-3C20-A708D52DD954}"/>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
        <p:nvSpPr>
          <p:cNvPr id="3" name="Title 1">
            <a:extLst>
              <a:ext uri="{FF2B5EF4-FFF2-40B4-BE49-F238E27FC236}">
                <a16:creationId xmlns:a16="http://schemas.microsoft.com/office/drawing/2014/main" id="{E84FBBBF-44D3-93E5-8670-1F04DB51BFF3}"/>
              </a:ext>
            </a:extLst>
          </p:cNvPr>
          <p:cNvSpPr txBox="1">
            <a:spLocks/>
          </p:cNvSpPr>
          <p:nvPr/>
        </p:nvSpPr>
        <p:spPr>
          <a:xfrm>
            <a:off x="1438275" y="609601"/>
            <a:ext cx="10515600" cy="1325563"/>
          </a:xfrm>
          <a:prstGeom prst="rect">
            <a:avLst/>
          </a:prstGeom>
        </p:spPr>
        <p:txBody>
          <a:bodyP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400" dirty="0"/>
          </a:p>
        </p:txBody>
      </p:sp>
      <p:pic>
        <p:nvPicPr>
          <p:cNvPr id="4" name="Picture 6" descr="A screenshot of a cell phone  Description automatically generated">
            <a:extLst>
              <a:ext uri="{FF2B5EF4-FFF2-40B4-BE49-F238E27FC236}">
                <a16:creationId xmlns:a16="http://schemas.microsoft.com/office/drawing/2014/main" id="{6E379E53-2002-5C81-0A31-9AF9B8D9AB79}"/>
              </a:ext>
            </a:extLst>
          </p:cNvPr>
          <p:cNvPicPr>
            <a:picLocks noChangeAspect="1"/>
          </p:cNvPicPr>
          <p:nvPr/>
        </p:nvPicPr>
        <p:blipFill>
          <a:blip r:embed="rId2"/>
          <a:stretch>
            <a:fillRect/>
          </a:stretch>
        </p:blipFill>
        <p:spPr>
          <a:xfrm>
            <a:off x="2667000" y="1178702"/>
            <a:ext cx="2524126" cy="5542774"/>
          </a:xfrm>
          <a:prstGeom prst="roundRect">
            <a:avLst>
              <a:gd name="adj" fmla="val 8594"/>
            </a:avLst>
          </a:prstGeom>
          <a:solidFill>
            <a:srgbClr val="FFFFFF">
              <a:shade val="85000"/>
            </a:srgbClr>
          </a:solidFill>
          <a:ln>
            <a:noFill/>
          </a:ln>
          <a:effectLst/>
        </p:spPr>
      </p:pic>
      <p:pic>
        <p:nvPicPr>
          <p:cNvPr id="5" name="Content Placeholder 4" descr="A screenshot of a computer  Description automatically generated">
            <a:extLst>
              <a:ext uri="{FF2B5EF4-FFF2-40B4-BE49-F238E27FC236}">
                <a16:creationId xmlns:a16="http://schemas.microsoft.com/office/drawing/2014/main" id="{F62E7DBC-29DB-8149-8184-AFD1369CF2B3}"/>
              </a:ext>
            </a:extLst>
          </p:cNvPr>
          <p:cNvPicPr>
            <a:picLocks noChangeAspect="1"/>
          </p:cNvPicPr>
          <p:nvPr/>
        </p:nvPicPr>
        <p:blipFill>
          <a:blip r:embed="rId3"/>
          <a:stretch>
            <a:fillRect/>
          </a:stretch>
        </p:blipFill>
        <p:spPr>
          <a:xfrm>
            <a:off x="6514199" y="1178702"/>
            <a:ext cx="2496451" cy="5522763"/>
          </a:xfrm>
          <a:prstGeom prst="roundRect">
            <a:avLst>
              <a:gd name="adj" fmla="val 8594"/>
            </a:avLst>
          </a:prstGeom>
          <a:solidFill>
            <a:srgbClr val="FFFFFF">
              <a:shade val="85000"/>
            </a:srgbClr>
          </a:solidFill>
          <a:ln>
            <a:noFill/>
          </a:ln>
          <a:effectLst/>
        </p:spPr>
      </p:pic>
      <p:sp>
        <p:nvSpPr>
          <p:cNvPr id="7" name="TextBox 6">
            <a:extLst>
              <a:ext uri="{FF2B5EF4-FFF2-40B4-BE49-F238E27FC236}">
                <a16:creationId xmlns:a16="http://schemas.microsoft.com/office/drawing/2014/main" id="{9046A4BA-6DF3-FDA7-F55A-A863778CB5C3}"/>
              </a:ext>
            </a:extLst>
          </p:cNvPr>
          <p:cNvSpPr txBox="1"/>
          <p:nvPr/>
        </p:nvSpPr>
        <p:spPr>
          <a:xfrm>
            <a:off x="2476520" y="575964"/>
            <a:ext cx="6186488" cy="461665"/>
          </a:xfrm>
          <a:prstGeom prst="rect">
            <a:avLst/>
          </a:prstGeom>
          <a:noFill/>
        </p:spPr>
        <p:txBody>
          <a:bodyPr wrap="square">
            <a:spAutoFit/>
          </a:bodyPr>
          <a:lstStyle/>
          <a:p>
            <a:r>
              <a:rPr lang="en-US" sz="2400" dirty="0">
                <a:solidFill>
                  <a:prstClr val="black"/>
                </a:solidFill>
                <a:effectLst>
                  <a:outerShdw blurRad="38100" dist="38100" dir="2700000" algn="tl">
                    <a:srgbClr val="000000">
                      <a:alpha val="43137"/>
                    </a:srgbClr>
                  </a:outerShdw>
                </a:effectLst>
                <a:latin typeface="Calibri"/>
              </a:rPr>
              <a:t>Attendance Recording</a:t>
            </a:r>
            <a:endParaRPr lang="en-US"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F05B1D2E-AA51-1FAA-64B3-546E0DBD8B79}"/>
              </a:ext>
            </a:extLst>
          </p:cNvPr>
          <p:cNvSpPr txBox="1"/>
          <p:nvPr/>
        </p:nvSpPr>
        <p:spPr>
          <a:xfrm>
            <a:off x="7086600" y="609601"/>
            <a:ext cx="5853151" cy="461665"/>
          </a:xfrm>
          <a:prstGeom prst="rect">
            <a:avLst/>
          </a:prstGeom>
          <a:noFill/>
        </p:spPr>
        <p:txBody>
          <a:bodyPr wrap="square">
            <a:spAutoFit/>
          </a:bodyPr>
          <a:lstStyle/>
          <a:p>
            <a:r>
              <a:rPr lang="en-US" sz="2400" dirty="0">
                <a:solidFill>
                  <a:prstClr val="black"/>
                </a:solidFill>
                <a:effectLst>
                  <a:outerShdw blurRad="38100" dist="38100" dir="2700000" algn="tl">
                    <a:srgbClr val="000000">
                      <a:alpha val="43137"/>
                    </a:srgbClr>
                  </a:outerShdw>
                </a:effectLst>
                <a:latin typeface="Calibri"/>
              </a:rPr>
              <a:t>Reports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5886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D8FF3B-42AA-118B-1DF1-6C42CC0FE623}"/>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3" name="Content Placeholder 4" descr="A screenshot of a message  Description automatically generated">
            <a:extLst>
              <a:ext uri="{FF2B5EF4-FFF2-40B4-BE49-F238E27FC236}">
                <a16:creationId xmlns:a16="http://schemas.microsoft.com/office/drawing/2014/main" id="{774E3993-4ED6-367D-38E6-872B70DA105F}"/>
              </a:ext>
            </a:extLst>
          </p:cNvPr>
          <p:cNvPicPr>
            <a:picLocks noChangeAspect="1"/>
          </p:cNvPicPr>
          <p:nvPr/>
        </p:nvPicPr>
        <p:blipFill>
          <a:blip r:embed="rId2"/>
          <a:stretch>
            <a:fillRect/>
          </a:stretch>
        </p:blipFill>
        <p:spPr>
          <a:xfrm>
            <a:off x="2449806" y="1141134"/>
            <a:ext cx="2514600" cy="5439748"/>
          </a:xfrm>
          <a:prstGeom prst="roundRect">
            <a:avLst>
              <a:gd name="adj" fmla="val 8594"/>
            </a:avLst>
          </a:prstGeom>
          <a:solidFill>
            <a:srgbClr val="FFFFFF">
              <a:shade val="85000"/>
            </a:srgbClr>
          </a:solidFill>
          <a:ln>
            <a:noFill/>
          </a:ln>
          <a:effectLst/>
        </p:spPr>
      </p:pic>
      <p:pic>
        <p:nvPicPr>
          <p:cNvPr id="4" name="Content Placeholder 4" descr="A screenshot of a login form  Description automatically generated">
            <a:extLst>
              <a:ext uri="{FF2B5EF4-FFF2-40B4-BE49-F238E27FC236}">
                <a16:creationId xmlns:a16="http://schemas.microsoft.com/office/drawing/2014/main" id="{C9C3BB2B-A408-CC55-B9E7-48056EC3423A}"/>
              </a:ext>
            </a:extLst>
          </p:cNvPr>
          <p:cNvPicPr>
            <a:picLocks noChangeAspect="1"/>
          </p:cNvPicPr>
          <p:nvPr/>
        </p:nvPicPr>
        <p:blipFill>
          <a:blip r:embed="rId3"/>
          <a:stretch>
            <a:fillRect/>
          </a:stretch>
        </p:blipFill>
        <p:spPr>
          <a:xfrm>
            <a:off x="7188237" y="1143000"/>
            <a:ext cx="2497431" cy="5439748"/>
          </a:xfrm>
          <a:prstGeom prst="roundRect">
            <a:avLst>
              <a:gd name="adj" fmla="val 8594"/>
            </a:avLst>
          </a:prstGeom>
          <a:solidFill>
            <a:srgbClr val="FFFFFF">
              <a:shade val="85000"/>
            </a:srgbClr>
          </a:solidFill>
          <a:ln>
            <a:noFill/>
          </a:ln>
          <a:effectLst/>
        </p:spPr>
      </p:pic>
      <p:sp>
        <p:nvSpPr>
          <p:cNvPr id="6" name="TextBox 5">
            <a:extLst>
              <a:ext uri="{FF2B5EF4-FFF2-40B4-BE49-F238E27FC236}">
                <a16:creationId xmlns:a16="http://schemas.microsoft.com/office/drawing/2014/main" id="{941F5776-1E7F-C38E-025D-5DB03BC86C0B}"/>
              </a:ext>
            </a:extLst>
          </p:cNvPr>
          <p:cNvSpPr txBox="1"/>
          <p:nvPr/>
        </p:nvSpPr>
        <p:spPr>
          <a:xfrm>
            <a:off x="2809874" y="533401"/>
            <a:ext cx="2295526" cy="457200"/>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Notifications</a:t>
            </a:r>
          </a:p>
        </p:txBody>
      </p:sp>
      <p:sp>
        <p:nvSpPr>
          <p:cNvPr id="8" name="TextBox 7">
            <a:extLst>
              <a:ext uri="{FF2B5EF4-FFF2-40B4-BE49-F238E27FC236}">
                <a16:creationId xmlns:a16="http://schemas.microsoft.com/office/drawing/2014/main" id="{294F64EC-5492-C2E6-DECA-44337517B6CE}"/>
              </a:ext>
            </a:extLst>
          </p:cNvPr>
          <p:cNvSpPr txBox="1"/>
          <p:nvPr/>
        </p:nvSpPr>
        <p:spPr>
          <a:xfrm>
            <a:off x="7574756" y="533402"/>
            <a:ext cx="6186488"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Profile Page</a:t>
            </a:r>
          </a:p>
        </p:txBody>
      </p:sp>
    </p:spTree>
    <p:extLst>
      <p:ext uri="{BB962C8B-B14F-4D97-AF65-F5344CB8AC3E}">
        <p14:creationId xmlns:p14="http://schemas.microsoft.com/office/powerpoint/2010/main" val="41823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dirty="0"/>
          </a:p>
        </p:txBody>
      </p:sp>
      <p:sp>
        <p:nvSpPr>
          <p:cNvPr id="5" name="Rectangle 4"/>
          <p:cNvSpPr/>
          <p:nvPr/>
        </p:nvSpPr>
        <p:spPr>
          <a:xfrm>
            <a:off x="3924300" y="152400"/>
            <a:ext cx="4343400" cy="762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5400" dirty="0">
                <a:solidFill>
                  <a:srgbClr val="FF0000"/>
                </a:solidFill>
                <a:effectLst>
                  <a:outerShdw blurRad="38100" dist="38100" dir="2700000" algn="tl">
                    <a:srgbClr val="000000">
                      <a:alpha val="43137"/>
                    </a:srgbClr>
                  </a:outerShdw>
                </a:effectLst>
              </a:rPr>
              <a:t>Introduction</a:t>
            </a:r>
            <a:endParaRPr lang="ar-EG" sz="5400" dirty="0">
              <a:solidFill>
                <a:srgbClr val="FF0000"/>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57EAF45A-02A7-291C-6FB2-77C83D669EE5}"/>
              </a:ext>
            </a:extLst>
          </p:cNvPr>
          <p:cNvSpPr txBox="1"/>
          <p:nvPr/>
        </p:nvSpPr>
        <p:spPr>
          <a:xfrm>
            <a:off x="1752600" y="1447800"/>
            <a:ext cx="8686800" cy="3108543"/>
          </a:xfrm>
          <a:prstGeom prst="rect">
            <a:avLst/>
          </a:prstGeom>
          <a:noFill/>
        </p:spPr>
        <p:txBody>
          <a:bodyPr wrap="square">
            <a:spAutoFit/>
          </a:bodyPr>
          <a:lstStyle/>
          <a:p>
            <a:pPr algn="just" rtl="1"/>
            <a:r>
              <a:rPr lang="en-US" sz="2800" dirty="0"/>
              <a:t>Attendance monitoring is essential in educational and corporate settings to track presence and punctuality. Traditional methods like manual sign-in or ID card swipes can be time-consuming and error-prone. With advances in technology, facial recognition systems now offer a more efficient solution by automatically recording attendance based on individuals' facial features.</a:t>
            </a:r>
          </a:p>
        </p:txBody>
      </p:sp>
    </p:spTree>
    <p:extLst>
      <p:ext uri="{BB962C8B-B14F-4D97-AF65-F5344CB8AC3E}">
        <p14:creationId xmlns:p14="http://schemas.microsoft.com/office/powerpoint/2010/main" val="28378769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0A2A96-94C5-6F4C-75AF-84E2B62F66A2}"/>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3" name="Content Placeholder 4" descr="A screenshot of a computer  Description automatically generated">
            <a:extLst>
              <a:ext uri="{FF2B5EF4-FFF2-40B4-BE49-F238E27FC236}">
                <a16:creationId xmlns:a16="http://schemas.microsoft.com/office/drawing/2014/main" id="{B1876908-8E38-0146-0E03-B9C1412A385A}"/>
              </a:ext>
            </a:extLst>
          </p:cNvPr>
          <p:cNvPicPr>
            <a:picLocks noChangeAspect="1"/>
          </p:cNvPicPr>
          <p:nvPr/>
        </p:nvPicPr>
        <p:blipFill>
          <a:blip r:embed="rId2"/>
          <a:stretch>
            <a:fillRect/>
          </a:stretch>
        </p:blipFill>
        <p:spPr>
          <a:xfrm>
            <a:off x="2438400" y="1245417"/>
            <a:ext cx="2533546" cy="5511755"/>
          </a:xfrm>
          <a:prstGeom prst="roundRect">
            <a:avLst>
              <a:gd name="adj" fmla="val 8594"/>
            </a:avLst>
          </a:prstGeom>
          <a:solidFill>
            <a:srgbClr val="FFFFFF">
              <a:shade val="85000"/>
            </a:srgbClr>
          </a:solidFill>
          <a:ln>
            <a:noFill/>
          </a:ln>
          <a:effectLst/>
        </p:spPr>
      </p:pic>
      <p:pic>
        <p:nvPicPr>
          <p:cNvPr id="4" name="Content Placeholder 4">
            <a:extLst>
              <a:ext uri="{FF2B5EF4-FFF2-40B4-BE49-F238E27FC236}">
                <a16:creationId xmlns:a16="http://schemas.microsoft.com/office/drawing/2014/main" id="{DD1874E2-0576-B681-15C3-C4FC995ADCE5}"/>
              </a:ext>
            </a:extLst>
          </p:cNvPr>
          <p:cNvPicPr>
            <a:picLocks noChangeAspect="1"/>
          </p:cNvPicPr>
          <p:nvPr/>
        </p:nvPicPr>
        <p:blipFill>
          <a:blip r:embed="rId3"/>
          <a:stretch>
            <a:fillRect/>
          </a:stretch>
        </p:blipFill>
        <p:spPr>
          <a:xfrm>
            <a:off x="7191479" y="1245416"/>
            <a:ext cx="2533546" cy="5544730"/>
          </a:xfrm>
          <a:prstGeom prst="roundRect">
            <a:avLst>
              <a:gd name="adj" fmla="val 8594"/>
            </a:avLst>
          </a:prstGeom>
          <a:solidFill>
            <a:srgbClr val="FFFFFF">
              <a:shade val="85000"/>
            </a:srgbClr>
          </a:solidFill>
          <a:ln>
            <a:noFill/>
          </a:ln>
          <a:effectLst/>
        </p:spPr>
      </p:pic>
      <p:sp>
        <p:nvSpPr>
          <p:cNvPr id="6" name="TextBox 5">
            <a:extLst>
              <a:ext uri="{FF2B5EF4-FFF2-40B4-BE49-F238E27FC236}">
                <a16:creationId xmlns:a16="http://schemas.microsoft.com/office/drawing/2014/main" id="{713527DA-895D-9C84-E25E-2CD6ED224AE8}"/>
              </a:ext>
            </a:extLst>
          </p:cNvPr>
          <p:cNvSpPr txBox="1"/>
          <p:nvPr/>
        </p:nvSpPr>
        <p:spPr>
          <a:xfrm>
            <a:off x="2271764" y="609601"/>
            <a:ext cx="3062236" cy="457200"/>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Request Absence Page</a:t>
            </a:r>
          </a:p>
        </p:txBody>
      </p:sp>
      <p:sp>
        <p:nvSpPr>
          <p:cNvPr id="8" name="TextBox 7">
            <a:extLst>
              <a:ext uri="{FF2B5EF4-FFF2-40B4-BE49-F238E27FC236}">
                <a16:creationId xmlns:a16="http://schemas.microsoft.com/office/drawing/2014/main" id="{A2BFDED4-19CE-8DA1-EC32-B925BF764643}"/>
              </a:ext>
            </a:extLst>
          </p:cNvPr>
          <p:cNvSpPr txBox="1"/>
          <p:nvPr/>
        </p:nvSpPr>
        <p:spPr>
          <a:xfrm>
            <a:off x="7391400" y="609602"/>
            <a:ext cx="6186488"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Settings Page</a:t>
            </a:r>
          </a:p>
        </p:txBody>
      </p:sp>
    </p:spTree>
    <p:extLst>
      <p:ext uri="{BB962C8B-B14F-4D97-AF65-F5344CB8AC3E}">
        <p14:creationId xmlns:p14="http://schemas.microsoft.com/office/powerpoint/2010/main" val="591720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CFF88-7769-2FBB-CA4C-79223A5DBF5F}"/>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
        <p:nvSpPr>
          <p:cNvPr id="4" name="TextBox 3">
            <a:extLst>
              <a:ext uri="{FF2B5EF4-FFF2-40B4-BE49-F238E27FC236}">
                <a16:creationId xmlns:a16="http://schemas.microsoft.com/office/drawing/2014/main" id="{103C3C5A-AEDB-7C26-6B45-29E7B5B04C27}"/>
              </a:ext>
            </a:extLst>
          </p:cNvPr>
          <p:cNvSpPr txBox="1"/>
          <p:nvPr/>
        </p:nvSpPr>
        <p:spPr>
          <a:xfrm>
            <a:off x="1524000" y="291016"/>
            <a:ext cx="5105400" cy="600164"/>
          </a:xfrm>
          <a:prstGeom prst="rect">
            <a:avLst/>
          </a:prstGeom>
          <a:noFill/>
        </p:spPr>
        <p:txBody>
          <a:bodyPr wrap="square" rtlCol="0">
            <a:spAutoFit/>
          </a:bodyPr>
          <a:lstStyle/>
          <a:p>
            <a:r>
              <a:rPr lang="en-US" sz="3300" dirty="0">
                <a:solidFill>
                  <a:srgbClr val="0070C0"/>
                </a:solidFill>
                <a:effectLst>
                  <a:outerShdw blurRad="38100" dist="38100" dir="2700000" algn="tl">
                    <a:srgbClr val="000000">
                      <a:alpha val="43137"/>
                    </a:srgbClr>
                  </a:outerShdw>
                </a:effectLst>
              </a:rPr>
              <a:t>Desktop Application Design</a:t>
            </a:r>
          </a:p>
        </p:txBody>
      </p:sp>
      <p:pic>
        <p:nvPicPr>
          <p:cNvPr id="5" name="Content Placeholder 12" descr="A computer screen with a login and a person sitting at a desk  Description automatically generated">
            <a:extLst>
              <a:ext uri="{FF2B5EF4-FFF2-40B4-BE49-F238E27FC236}">
                <a16:creationId xmlns:a16="http://schemas.microsoft.com/office/drawing/2014/main" id="{6A3B2DFE-15D2-050C-DF3A-C30F5E0B6679}"/>
              </a:ext>
            </a:extLst>
          </p:cNvPr>
          <p:cNvPicPr>
            <a:picLocks noChangeAspect="1"/>
          </p:cNvPicPr>
          <p:nvPr/>
        </p:nvPicPr>
        <p:blipFill>
          <a:blip r:embed="rId2"/>
          <a:stretch>
            <a:fillRect/>
          </a:stretch>
        </p:blipFill>
        <p:spPr>
          <a:xfrm>
            <a:off x="2552700" y="1381421"/>
            <a:ext cx="7086600" cy="5136271"/>
          </a:xfrm>
          <a:prstGeom prst="roundRect">
            <a:avLst>
              <a:gd name="adj" fmla="val 8594"/>
            </a:avLst>
          </a:prstGeom>
          <a:solidFill>
            <a:srgbClr val="FFFFFF">
              <a:shade val="85000"/>
            </a:srgbClr>
          </a:solidFill>
          <a:ln>
            <a:noFill/>
          </a:ln>
          <a:effectLst/>
        </p:spPr>
      </p:pic>
      <p:sp>
        <p:nvSpPr>
          <p:cNvPr id="6" name="TextBox 5">
            <a:extLst>
              <a:ext uri="{FF2B5EF4-FFF2-40B4-BE49-F238E27FC236}">
                <a16:creationId xmlns:a16="http://schemas.microsoft.com/office/drawing/2014/main" id="{B2F7400C-CBBC-5CAE-D3CE-7A53C4647A49}"/>
              </a:ext>
            </a:extLst>
          </p:cNvPr>
          <p:cNvSpPr txBox="1"/>
          <p:nvPr/>
        </p:nvSpPr>
        <p:spPr>
          <a:xfrm>
            <a:off x="1905000" y="891181"/>
            <a:ext cx="5010150" cy="461665"/>
          </a:xfrm>
          <a:prstGeom prst="rect">
            <a:avLst/>
          </a:prstGeom>
          <a:noFill/>
        </p:spPr>
        <p:txBody>
          <a:bodyPr wrap="square" rtlCol="0">
            <a:spAutoFit/>
          </a:bodyPr>
          <a:lstStyle/>
          <a:p>
            <a:r>
              <a:rPr lang="en-US" sz="2400" dirty="0">
                <a:solidFill>
                  <a:schemeClr val="tx1">
                    <a:lumMod val="95000"/>
                    <a:lumOff val="5000"/>
                  </a:schemeClr>
                </a:solidFill>
                <a:effectLst>
                  <a:outerShdw blurRad="38100" dist="38100" dir="2700000" algn="tl">
                    <a:srgbClr val="000000">
                      <a:alpha val="43137"/>
                    </a:srgbClr>
                  </a:outerShdw>
                </a:effectLst>
              </a:rPr>
              <a:t>Login Page </a:t>
            </a:r>
          </a:p>
        </p:txBody>
      </p:sp>
    </p:spTree>
    <p:extLst>
      <p:ext uri="{BB962C8B-B14F-4D97-AF65-F5344CB8AC3E}">
        <p14:creationId xmlns:p14="http://schemas.microsoft.com/office/powerpoint/2010/main" val="473232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888452-A237-B534-07E3-46F17B749DE0}"/>
              </a:ext>
            </a:extLst>
          </p:cNvPr>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3" name="Picture 14" descr="A screenshot of a register page">
            <a:extLst>
              <a:ext uri="{FF2B5EF4-FFF2-40B4-BE49-F238E27FC236}">
                <a16:creationId xmlns:a16="http://schemas.microsoft.com/office/drawing/2014/main" id="{51901BBF-F448-06A3-3734-B678CDBA5F68}"/>
              </a:ext>
            </a:extLst>
          </p:cNvPr>
          <p:cNvPicPr>
            <a:picLocks noChangeAspect="1"/>
          </p:cNvPicPr>
          <p:nvPr/>
        </p:nvPicPr>
        <p:blipFill>
          <a:blip r:embed="rId2"/>
          <a:stretch>
            <a:fillRect/>
          </a:stretch>
        </p:blipFill>
        <p:spPr>
          <a:xfrm>
            <a:off x="2152650" y="991853"/>
            <a:ext cx="7448550" cy="5364499"/>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7B53FCE7-C30D-E636-81CE-A45241558FE2}"/>
              </a:ext>
            </a:extLst>
          </p:cNvPr>
          <p:cNvSpPr txBox="1"/>
          <p:nvPr/>
        </p:nvSpPr>
        <p:spPr>
          <a:xfrm>
            <a:off x="2362200" y="477837"/>
            <a:ext cx="6186488"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Registration Page</a:t>
            </a:r>
          </a:p>
        </p:txBody>
      </p:sp>
    </p:spTree>
    <p:extLst>
      <p:ext uri="{BB962C8B-B14F-4D97-AF65-F5344CB8AC3E}">
        <p14:creationId xmlns:p14="http://schemas.microsoft.com/office/powerpoint/2010/main" val="3747539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8D6F27-BA5D-D526-F1A2-FC5D0ACE8429}"/>
              </a:ext>
            </a:extLst>
          </p:cNvPr>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3" name="Content Placeholder 4" descr="A screenshot of a login form  Description automatically generated">
            <a:extLst>
              <a:ext uri="{FF2B5EF4-FFF2-40B4-BE49-F238E27FC236}">
                <a16:creationId xmlns:a16="http://schemas.microsoft.com/office/drawing/2014/main" id="{22CC609C-F344-DF84-5883-3971A44EFADF}"/>
              </a:ext>
            </a:extLst>
          </p:cNvPr>
          <p:cNvPicPr>
            <a:picLocks noChangeAspect="1"/>
          </p:cNvPicPr>
          <p:nvPr/>
        </p:nvPicPr>
        <p:blipFill>
          <a:blip r:embed="rId2"/>
          <a:stretch>
            <a:fillRect/>
          </a:stretch>
        </p:blipFill>
        <p:spPr>
          <a:xfrm>
            <a:off x="2381251" y="919487"/>
            <a:ext cx="7429499" cy="5431221"/>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2FDEA4A1-50C7-5C20-5F5D-215428D3CCCF}"/>
              </a:ext>
            </a:extLst>
          </p:cNvPr>
          <p:cNvSpPr txBox="1"/>
          <p:nvPr/>
        </p:nvSpPr>
        <p:spPr>
          <a:xfrm>
            <a:off x="2381250" y="302836"/>
            <a:ext cx="6186488"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Forgot Password Page</a:t>
            </a:r>
          </a:p>
        </p:txBody>
      </p:sp>
    </p:spTree>
    <p:extLst>
      <p:ext uri="{BB962C8B-B14F-4D97-AF65-F5344CB8AC3E}">
        <p14:creationId xmlns:p14="http://schemas.microsoft.com/office/powerpoint/2010/main" val="4035467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680B30-9993-DE1B-0A80-D44026FE599B}"/>
              </a:ext>
            </a:extLst>
          </p:cNvPr>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3" name="Picture 6" descr="A group of people sitting on a table">
            <a:extLst>
              <a:ext uri="{FF2B5EF4-FFF2-40B4-BE49-F238E27FC236}">
                <a16:creationId xmlns:a16="http://schemas.microsoft.com/office/drawing/2014/main" id="{D943F072-44FA-629A-6F9A-03A2C6F6B9D0}"/>
              </a:ext>
            </a:extLst>
          </p:cNvPr>
          <p:cNvPicPr>
            <a:picLocks noChangeAspect="1"/>
          </p:cNvPicPr>
          <p:nvPr/>
        </p:nvPicPr>
        <p:blipFill>
          <a:blip r:embed="rId2"/>
          <a:stretch>
            <a:fillRect/>
          </a:stretch>
        </p:blipFill>
        <p:spPr>
          <a:xfrm>
            <a:off x="2571365" y="894909"/>
            <a:ext cx="7049271" cy="5068182"/>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75A9F2A5-D0C4-67D5-2767-2D018EA8CDEB}"/>
              </a:ext>
            </a:extLst>
          </p:cNvPr>
          <p:cNvSpPr txBox="1"/>
          <p:nvPr/>
        </p:nvSpPr>
        <p:spPr>
          <a:xfrm>
            <a:off x="2557076" y="316984"/>
            <a:ext cx="6186488"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Password Reset Confirmation Page</a:t>
            </a:r>
          </a:p>
        </p:txBody>
      </p:sp>
    </p:spTree>
    <p:extLst>
      <p:ext uri="{BB962C8B-B14F-4D97-AF65-F5344CB8AC3E}">
        <p14:creationId xmlns:p14="http://schemas.microsoft.com/office/powerpoint/2010/main" val="3861558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9D6810-A342-3563-8B7D-FA54D1317FA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3" name="Content Placeholder 4" descr="A screenshot of a computer  Description automatically generated">
            <a:extLst>
              <a:ext uri="{FF2B5EF4-FFF2-40B4-BE49-F238E27FC236}">
                <a16:creationId xmlns:a16="http://schemas.microsoft.com/office/drawing/2014/main" id="{330470D1-A3DE-95C4-3429-3276FEE11B6F}"/>
              </a:ext>
            </a:extLst>
          </p:cNvPr>
          <p:cNvPicPr>
            <a:picLocks noChangeAspect="1"/>
          </p:cNvPicPr>
          <p:nvPr/>
        </p:nvPicPr>
        <p:blipFill>
          <a:blip r:embed="rId2"/>
          <a:stretch>
            <a:fillRect/>
          </a:stretch>
        </p:blipFill>
        <p:spPr>
          <a:xfrm>
            <a:off x="2695575" y="1000125"/>
            <a:ext cx="6800850" cy="4857751"/>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4E6C8BD5-7357-F793-422D-2EAB6C63FC4F}"/>
              </a:ext>
            </a:extLst>
          </p:cNvPr>
          <p:cNvSpPr txBox="1"/>
          <p:nvPr/>
        </p:nvSpPr>
        <p:spPr>
          <a:xfrm>
            <a:off x="2695575" y="381001"/>
            <a:ext cx="6186488"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Subjects Page</a:t>
            </a:r>
          </a:p>
        </p:txBody>
      </p:sp>
    </p:spTree>
    <p:extLst>
      <p:ext uri="{BB962C8B-B14F-4D97-AF65-F5344CB8AC3E}">
        <p14:creationId xmlns:p14="http://schemas.microsoft.com/office/powerpoint/2010/main" val="2152480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874019-2E2E-9738-B876-12C4C21EE79C}"/>
              </a:ext>
            </a:extLst>
          </p:cNvPr>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3" name="Content Placeholder 4" descr="A screenshot of a computer  Description automatically generated">
            <a:extLst>
              <a:ext uri="{FF2B5EF4-FFF2-40B4-BE49-F238E27FC236}">
                <a16:creationId xmlns:a16="http://schemas.microsoft.com/office/drawing/2014/main" id="{D2EDD8EA-066D-C82C-B142-62D188C24FC5}"/>
              </a:ext>
            </a:extLst>
          </p:cNvPr>
          <p:cNvPicPr>
            <a:picLocks noChangeAspect="1"/>
          </p:cNvPicPr>
          <p:nvPr/>
        </p:nvPicPr>
        <p:blipFill>
          <a:blip r:embed="rId2"/>
          <a:stretch>
            <a:fillRect/>
          </a:stretch>
        </p:blipFill>
        <p:spPr>
          <a:xfrm>
            <a:off x="2766628" y="1008161"/>
            <a:ext cx="6658745" cy="4841678"/>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2AD0E772-D8BF-A226-EF21-71F62F62BEF0}"/>
              </a:ext>
            </a:extLst>
          </p:cNvPr>
          <p:cNvSpPr txBox="1"/>
          <p:nvPr/>
        </p:nvSpPr>
        <p:spPr>
          <a:xfrm>
            <a:off x="2766627" y="339408"/>
            <a:ext cx="6186488" cy="830997"/>
          </a:xfrm>
          <a:prstGeom prst="rect">
            <a:avLst/>
          </a:prstGeom>
          <a:noFill/>
        </p:spPr>
        <p:txBody>
          <a:bodyPr wrap="square">
            <a:spAutoFit/>
          </a:bodyPr>
          <a:lstStyle/>
          <a:p>
            <a:r>
              <a:rPr lang="en-US" altLang="en-US" sz="2400" dirty="0">
                <a:effectLst>
                  <a:outerShdw blurRad="38100" dist="38100" dir="2700000" algn="tl">
                    <a:srgbClr val="000000">
                      <a:alpha val="43137"/>
                    </a:srgbClr>
                  </a:outerShdw>
                </a:effectLst>
                <a:latin typeface="Arial" panose="020B0604020202020204" pitchFamily="34" charset="0"/>
              </a:rPr>
              <a:t>Dashboard Page.</a:t>
            </a:r>
            <a:br>
              <a:rPr lang="en-US" altLang="en-US" sz="2400" dirty="0">
                <a:effectLst>
                  <a:outerShdw blurRad="38100" dist="38100" dir="2700000" algn="tl">
                    <a:srgbClr val="000000">
                      <a:alpha val="43137"/>
                    </a:srgbClr>
                  </a:outerShdw>
                </a:effectLst>
                <a:latin typeface="Arial" panose="020B0604020202020204" pitchFamily="34" charset="0"/>
              </a:rPr>
            </a:b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6979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A1B4F-C9FF-957D-DD7A-A94D97BDE865}"/>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3" name="Content Placeholder 4" descr="A screenshot of a computer  Description automatically generated">
            <a:extLst>
              <a:ext uri="{FF2B5EF4-FFF2-40B4-BE49-F238E27FC236}">
                <a16:creationId xmlns:a16="http://schemas.microsoft.com/office/drawing/2014/main" id="{6C9DBFF3-DAE7-B4A5-10FB-843B1556644E}"/>
              </a:ext>
            </a:extLst>
          </p:cNvPr>
          <p:cNvPicPr>
            <a:picLocks noChangeAspect="1"/>
          </p:cNvPicPr>
          <p:nvPr/>
        </p:nvPicPr>
        <p:blipFill>
          <a:blip r:embed="rId2"/>
          <a:stretch>
            <a:fillRect/>
          </a:stretch>
        </p:blipFill>
        <p:spPr>
          <a:xfrm>
            <a:off x="2626322" y="983257"/>
            <a:ext cx="6939356" cy="4891486"/>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681D7A66-3A56-011D-BDEB-E521A42A21C6}"/>
              </a:ext>
            </a:extLst>
          </p:cNvPr>
          <p:cNvSpPr txBox="1"/>
          <p:nvPr/>
        </p:nvSpPr>
        <p:spPr>
          <a:xfrm>
            <a:off x="2626322" y="326956"/>
            <a:ext cx="6186488" cy="830997"/>
          </a:xfrm>
          <a:prstGeom prst="rect">
            <a:avLst/>
          </a:prstGeom>
          <a:noFill/>
        </p:spPr>
        <p:txBody>
          <a:bodyPr wrap="square">
            <a:spAutoFit/>
          </a:bodyPr>
          <a:lstStyle/>
          <a:p>
            <a:r>
              <a:rPr lang="en-US" altLang="en-US" sz="2400" dirty="0">
                <a:effectLst>
                  <a:outerShdw blurRad="38100" dist="38100" dir="2700000" algn="tl">
                    <a:srgbClr val="000000">
                      <a:alpha val="43137"/>
                    </a:srgbClr>
                  </a:outerShdw>
                </a:effectLst>
                <a:latin typeface="Arial" panose="020B0604020202020204" pitchFamily="34" charset="0"/>
              </a:rPr>
              <a:t>Profiles Page.</a:t>
            </a:r>
            <a:br>
              <a:rPr lang="en-US" altLang="en-US" sz="2400" dirty="0">
                <a:effectLst>
                  <a:outerShdw blurRad="38100" dist="38100" dir="2700000" algn="tl">
                    <a:srgbClr val="000000">
                      <a:alpha val="43137"/>
                    </a:srgbClr>
                  </a:outerShdw>
                </a:effectLst>
                <a:latin typeface="Arial" panose="020B0604020202020204" pitchFamily="34" charset="0"/>
              </a:rPr>
            </a:b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96435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2B7CCB-9F4B-0985-BDA6-DE7F538C9167}"/>
              </a:ext>
            </a:extLst>
          </p:cNvPr>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3" name="Content Placeholder 4" descr="A screenshot of a computer  Description automatically generated">
            <a:extLst>
              <a:ext uri="{FF2B5EF4-FFF2-40B4-BE49-F238E27FC236}">
                <a16:creationId xmlns:a16="http://schemas.microsoft.com/office/drawing/2014/main" id="{B892F5DC-34F3-1285-91EF-5766FB4F6DC3}"/>
              </a:ext>
            </a:extLst>
          </p:cNvPr>
          <p:cNvPicPr>
            <a:picLocks noChangeAspect="1"/>
          </p:cNvPicPr>
          <p:nvPr/>
        </p:nvPicPr>
        <p:blipFill>
          <a:blip r:embed="rId2"/>
          <a:stretch>
            <a:fillRect/>
          </a:stretch>
        </p:blipFill>
        <p:spPr>
          <a:xfrm>
            <a:off x="2459638" y="828034"/>
            <a:ext cx="7272725" cy="5201932"/>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020029AD-6810-A748-CC18-9D29068D41C6}"/>
              </a:ext>
            </a:extLst>
          </p:cNvPr>
          <p:cNvSpPr txBox="1"/>
          <p:nvPr/>
        </p:nvSpPr>
        <p:spPr>
          <a:xfrm>
            <a:off x="2459637" y="270817"/>
            <a:ext cx="6186488"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Student Details Page</a:t>
            </a:r>
          </a:p>
        </p:txBody>
      </p:sp>
    </p:spTree>
    <p:extLst>
      <p:ext uri="{BB962C8B-B14F-4D97-AF65-F5344CB8AC3E}">
        <p14:creationId xmlns:p14="http://schemas.microsoft.com/office/powerpoint/2010/main" val="1831281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4D9597-C139-22AE-F302-A1E79F3FB707}"/>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3" name="Content Placeholder 4" descr="A screenshot of a computer  Description automatically generated">
            <a:extLst>
              <a:ext uri="{FF2B5EF4-FFF2-40B4-BE49-F238E27FC236}">
                <a16:creationId xmlns:a16="http://schemas.microsoft.com/office/drawing/2014/main" id="{02DAB9F7-53EA-D569-8BB6-781334612882}"/>
              </a:ext>
            </a:extLst>
          </p:cNvPr>
          <p:cNvPicPr>
            <a:picLocks noChangeAspect="1"/>
          </p:cNvPicPr>
          <p:nvPr/>
        </p:nvPicPr>
        <p:blipFill>
          <a:blip r:embed="rId2"/>
          <a:stretch>
            <a:fillRect/>
          </a:stretch>
        </p:blipFill>
        <p:spPr>
          <a:xfrm>
            <a:off x="2618185" y="919919"/>
            <a:ext cx="6955631" cy="5018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56016DDC-397D-F922-2AD9-3B7AEACB59AC}"/>
              </a:ext>
            </a:extLst>
          </p:cNvPr>
          <p:cNvSpPr txBox="1"/>
          <p:nvPr/>
        </p:nvSpPr>
        <p:spPr>
          <a:xfrm>
            <a:off x="2618184" y="270816"/>
            <a:ext cx="6186488" cy="461665"/>
          </a:xfrm>
          <a:prstGeom prst="rect">
            <a:avLst/>
          </a:prstGeom>
          <a:noFill/>
        </p:spPr>
        <p:txBody>
          <a:bodyPr wrap="square">
            <a:spAutoFit/>
          </a:bodyPr>
          <a:lstStyle/>
          <a:p>
            <a:r>
              <a:rPr lang="en-US" altLang="en-US" sz="2400" dirty="0">
                <a:effectLst>
                  <a:outerShdw blurRad="38100" dist="38100" dir="2700000" algn="tl">
                    <a:srgbClr val="000000">
                      <a:alpha val="43137"/>
                    </a:srgbClr>
                  </a:outerShdw>
                </a:effectLst>
                <a:latin typeface="Arial" panose="020B0604020202020204" pitchFamily="34" charset="0"/>
              </a:rPr>
              <a:t>Messages Page</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4369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3C758-DDDC-93CF-2A80-D3A3BF14002C}"/>
            </a:ext>
          </a:extLst>
        </p:cNvPr>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A3B9B2D8-EB0F-C9C0-3B2E-223A41A23302}"/>
              </a:ext>
            </a:extLst>
          </p:cNvPr>
          <p:cNvSpPr/>
          <p:nvPr/>
        </p:nvSpPr>
        <p:spPr>
          <a:xfrm rot="5400000">
            <a:off x="5053811" y="3442838"/>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2" name="Title 1">
            <a:extLst>
              <a:ext uri="{FF2B5EF4-FFF2-40B4-BE49-F238E27FC236}">
                <a16:creationId xmlns:a16="http://schemas.microsoft.com/office/drawing/2014/main" id="{A139DBFA-0D90-53F2-5C51-90DDC6784C3F}"/>
              </a:ext>
            </a:extLst>
          </p:cNvPr>
          <p:cNvSpPr>
            <a:spLocks noGrp="1"/>
          </p:cNvSpPr>
          <p:nvPr>
            <p:ph type="title"/>
          </p:nvPr>
        </p:nvSpPr>
        <p:spPr>
          <a:xfrm>
            <a:off x="3826421" y="21827"/>
            <a:ext cx="5445919" cy="1001438"/>
          </a:xfrm>
        </p:spPr>
        <p:txBody>
          <a:bodyPr>
            <a:normAutofit/>
          </a:bodyPr>
          <a:lstStyle/>
          <a:p>
            <a:pPr algn="l"/>
            <a:r>
              <a:rPr lang="en-US" sz="4800" b="1" dirty="0">
                <a:solidFill>
                  <a:srgbClr val="FF0000"/>
                </a:solidFill>
              </a:rPr>
              <a:t>Table of contents</a:t>
            </a:r>
            <a:endParaRPr lang="ar-EG" sz="4800" b="1" dirty="0">
              <a:solidFill>
                <a:srgbClr val="FF0000"/>
              </a:solidFill>
            </a:endParaRPr>
          </a:p>
        </p:txBody>
      </p:sp>
      <p:sp>
        <p:nvSpPr>
          <p:cNvPr id="4" name="Slide Number Placeholder 3">
            <a:extLst>
              <a:ext uri="{FF2B5EF4-FFF2-40B4-BE49-F238E27FC236}">
                <a16:creationId xmlns:a16="http://schemas.microsoft.com/office/drawing/2014/main" id="{1D7A7B37-86E3-6027-5601-385771A09897}"/>
              </a:ext>
            </a:extLst>
          </p:cNvPr>
          <p:cNvSpPr>
            <a:spLocks noGrp="1"/>
          </p:cNvSpPr>
          <p:nvPr>
            <p:ph type="sldNum" sz="quarter" idx="12"/>
          </p:nvPr>
        </p:nvSpPr>
        <p:spPr>
          <a:xfrm>
            <a:off x="9220200" y="6096000"/>
            <a:ext cx="819150" cy="625476"/>
          </a:xfrm>
        </p:spPr>
        <p:txBody>
          <a:bodyPr/>
          <a:lstStyle/>
          <a:p>
            <a:fld id="{B6F15528-21DE-4FAA-801E-634DDDAF4B2B}" type="slidenum">
              <a:rPr lang="en-US" smtClean="0"/>
              <a:pPr/>
              <a:t>5</a:t>
            </a:fld>
            <a:endParaRPr lang="en-US" dirty="0"/>
          </a:p>
        </p:txBody>
      </p:sp>
      <p:sp>
        <p:nvSpPr>
          <p:cNvPr id="12" name="Rectangle 11">
            <a:extLst>
              <a:ext uri="{FF2B5EF4-FFF2-40B4-BE49-F238E27FC236}">
                <a16:creationId xmlns:a16="http://schemas.microsoft.com/office/drawing/2014/main" id="{480BC51A-21C9-35B6-5775-29F04A1CA529}"/>
              </a:ext>
            </a:extLst>
          </p:cNvPr>
          <p:cNvSpPr/>
          <p:nvPr/>
        </p:nvSpPr>
        <p:spPr>
          <a:xfrm>
            <a:off x="1752600" y="1752600"/>
            <a:ext cx="10191750" cy="44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en-US" sz="2800" dirty="0">
                <a:solidFill>
                  <a:schemeClr val="tx1"/>
                </a:solidFill>
              </a:rPr>
              <a:t>1- Introduction</a:t>
            </a:r>
          </a:p>
          <a:p>
            <a:pPr>
              <a:defRPr/>
            </a:pPr>
            <a:r>
              <a:rPr lang="en-US" sz="2800" dirty="0">
                <a:solidFill>
                  <a:srgbClr val="0070C0"/>
                </a:solidFill>
              </a:rPr>
              <a:t>2-problem statement and objective</a:t>
            </a:r>
          </a:p>
          <a:p>
            <a:pPr>
              <a:defRPr/>
            </a:pPr>
            <a:r>
              <a:rPr lang="en-US" sz="2800" dirty="0">
                <a:solidFill>
                  <a:schemeClr val="tx1"/>
                </a:solidFill>
              </a:rPr>
              <a:t>3- Project Flow Diagram</a:t>
            </a:r>
          </a:p>
          <a:p>
            <a:pPr>
              <a:defRPr/>
            </a:pPr>
            <a:r>
              <a:rPr lang="en-US" sz="2800" dirty="0">
                <a:solidFill>
                  <a:schemeClr val="tx1"/>
                </a:solidFill>
              </a:rPr>
              <a:t>4-Related Work</a:t>
            </a:r>
          </a:p>
          <a:p>
            <a:pPr>
              <a:defRPr/>
            </a:pPr>
            <a:r>
              <a:rPr lang="en-US" sz="2800" dirty="0">
                <a:solidFill>
                  <a:schemeClr val="tx1"/>
                </a:solidFill>
              </a:rPr>
              <a:t>5- Face Detection</a:t>
            </a:r>
          </a:p>
          <a:p>
            <a:pPr>
              <a:defRPr/>
            </a:pPr>
            <a:r>
              <a:rPr lang="en-US" sz="2800" dirty="0">
                <a:solidFill>
                  <a:schemeClr val="tx1"/>
                </a:solidFill>
              </a:rPr>
              <a:t>6- Face Recognition</a:t>
            </a:r>
          </a:p>
          <a:p>
            <a:pPr>
              <a:defRPr/>
            </a:pPr>
            <a:r>
              <a:rPr lang="en-US" sz="2800" dirty="0">
                <a:solidFill>
                  <a:schemeClr val="tx1"/>
                </a:solidFill>
              </a:rPr>
              <a:t>7- Database</a:t>
            </a:r>
          </a:p>
          <a:p>
            <a:pPr>
              <a:defRPr/>
            </a:pPr>
            <a:r>
              <a:rPr lang="en-US" sz="2800" dirty="0">
                <a:solidFill>
                  <a:schemeClr val="tx1"/>
                </a:solidFill>
              </a:rPr>
              <a:t>8- Applications</a:t>
            </a:r>
          </a:p>
          <a:p>
            <a:pPr>
              <a:defRPr/>
            </a:pPr>
            <a:r>
              <a:rPr lang="en-US" sz="2800" dirty="0">
                <a:solidFill>
                  <a:schemeClr val="tx1"/>
                </a:solidFill>
              </a:rPr>
              <a:t>9- Conclusion</a:t>
            </a:r>
          </a:p>
          <a:p>
            <a:pPr>
              <a:defRPr/>
            </a:pPr>
            <a:r>
              <a:rPr lang="en-US" sz="2800" dirty="0">
                <a:solidFill>
                  <a:schemeClr val="tx1"/>
                </a:solidFill>
              </a:rPr>
              <a:t>10- References</a:t>
            </a:r>
          </a:p>
          <a:p>
            <a:pPr>
              <a:defRPr/>
            </a:pPr>
            <a:r>
              <a:rPr lang="en-US" sz="2800" dirty="0">
                <a:solidFill>
                  <a:schemeClr val="tx1"/>
                </a:solidFill>
              </a:rPr>
              <a:t>11-Future Work</a:t>
            </a:r>
          </a:p>
          <a:p>
            <a:pPr>
              <a:defRPr/>
            </a:pPr>
            <a:r>
              <a:rPr lang="en-US" sz="2800" dirty="0">
                <a:solidFill>
                  <a:schemeClr val="tx1"/>
                </a:solidFill>
              </a:rPr>
              <a:t>12- Time plan</a:t>
            </a:r>
          </a:p>
          <a:p>
            <a:pPr>
              <a:defRPr/>
            </a:pPr>
            <a:endParaRPr lang="en-US" sz="2800" dirty="0">
              <a:solidFill>
                <a:schemeClr val="tx1"/>
              </a:solidFill>
            </a:endParaRPr>
          </a:p>
        </p:txBody>
      </p:sp>
      <p:sp>
        <p:nvSpPr>
          <p:cNvPr id="9" name="Rectangle 8">
            <a:extLst>
              <a:ext uri="{FF2B5EF4-FFF2-40B4-BE49-F238E27FC236}">
                <a16:creationId xmlns:a16="http://schemas.microsoft.com/office/drawing/2014/main" id="{8F35012B-FA74-EDB1-7E03-C6C8E5F6BF84}"/>
              </a:ext>
            </a:extLst>
          </p:cNvPr>
          <p:cNvSpPr/>
          <p:nvPr/>
        </p:nvSpPr>
        <p:spPr>
          <a:xfrm>
            <a:off x="2362200" y="2514600"/>
            <a:ext cx="14478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Isosceles Triangle 12">
            <a:extLst>
              <a:ext uri="{FF2B5EF4-FFF2-40B4-BE49-F238E27FC236}">
                <a16:creationId xmlns:a16="http://schemas.microsoft.com/office/drawing/2014/main" id="{0C224673-7FC2-75E5-90D5-1A1E1C646135}"/>
              </a:ext>
            </a:extLst>
          </p:cNvPr>
          <p:cNvSpPr/>
          <p:nvPr/>
        </p:nvSpPr>
        <p:spPr>
          <a:xfrm rot="5400000">
            <a:off x="4711763" y="3009330"/>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15" name="TextBox 14">
            <a:extLst>
              <a:ext uri="{FF2B5EF4-FFF2-40B4-BE49-F238E27FC236}">
                <a16:creationId xmlns:a16="http://schemas.microsoft.com/office/drawing/2014/main" id="{2574E655-3241-3F1A-0816-C87D6C390079}"/>
              </a:ext>
            </a:extLst>
          </p:cNvPr>
          <p:cNvSpPr txBox="1"/>
          <p:nvPr/>
        </p:nvSpPr>
        <p:spPr>
          <a:xfrm>
            <a:off x="2208755" y="3838982"/>
            <a:ext cx="4928675"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6.1- Definition.</a:t>
            </a:r>
          </a:p>
          <a:p>
            <a:pPr>
              <a:defRPr/>
            </a:pPr>
            <a:r>
              <a:rPr lang="en-US" dirty="0">
                <a:latin typeface="Amasis MT Pro Medium" panose="02040604050005020304" pitchFamily="18" charset="0"/>
              </a:rPr>
              <a:t>   6.2-Face Recognition History.</a:t>
            </a:r>
          </a:p>
          <a:p>
            <a:pPr lvl="0">
              <a:defRPr/>
            </a:pPr>
            <a:r>
              <a:rPr lang="en-US" dirty="0">
                <a:latin typeface="Amasis MT Pro Medium" panose="02040604050005020304" pitchFamily="18" charset="0"/>
              </a:rPr>
              <a:t>   6.3- Comparison between different          algorithms.</a:t>
            </a:r>
          </a:p>
          <a:p>
            <a:pPr lvl="0">
              <a:defRPr/>
            </a:pPr>
            <a:r>
              <a:rPr lang="en-US" dirty="0">
                <a:latin typeface="Amasis MT Pro Medium" panose="02040604050005020304" pitchFamily="18" charset="0"/>
              </a:rPr>
              <a:t>    6.4-  FaceNet Algorithm.</a:t>
            </a:r>
          </a:p>
          <a:p>
            <a:pPr lvl="0">
              <a:defRPr/>
            </a:pPr>
            <a:r>
              <a:rPr lang="en-US" dirty="0">
                <a:latin typeface="Amasis MT Pro Medium" panose="02040604050005020304" pitchFamily="18" charset="0"/>
              </a:rPr>
              <a:t>    6.5- FaceNet Architecture.</a:t>
            </a:r>
          </a:p>
        </p:txBody>
      </p:sp>
      <p:sp>
        <p:nvSpPr>
          <p:cNvPr id="10" name="TextBox 9">
            <a:extLst>
              <a:ext uri="{FF2B5EF4-FFF2-40B4-BE49-F238E27FC236}">
                <a16:creationId xmlns:a16="http://schemas.microsoft.com/office/drawing/2014/main" id="{63F53AE2-5DB3-7BAB-3D85-8381C3AA1BFF}"/>
              </a:ext>
            </a:extLst>
          </p:cNvPr>
          <p:cNvSpPr txBox="1"/>
          <p:nvPr/>
        </p:nvSpPr>
        <p:spPr>
          <a:xfrm>
            <a:off x="-213800" y="3423730"/>
            <a:ext cx="5151999"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5.1- Definition and work technic.</a:t>
            </a:r>
          </a:p>
          <a:p>
            <a:pPr lvl="0">
              <a:defRPr/>
            </a:pPr>
            <a:r>
              <a:rPr lang="en-US" dirty="0">
                <a:latin typeface="Amasis MT Pro Medium" panose="02040604050005020304" pitchFamily="18" charset="0"/>
              </a:rPr>
              <a:t>    5.2- Techniques Methods in Faces Detection.</a:t>
            </a:r>
          </a:p>
          <a:p>
            <a:pPr lvl="0">
              <a:defRPr/>
            </a:pPr>
            <a:r>
              <a:rPr lang="en-US" dirty="0">
                <a:latin typeface="Amasis MT Pro Medium" panose="02040604050005020304" pitchFamily="18" charset="0"/>
              </a:rPr>
              <a:t>    5.3- YOLO algorithm and benefits of using it.</a:t>
            </a:r>
          </a:p>
          <a:p>
            <a:pPr lvl="0">
              <a:defRPr/>
            </a:pPr>
            <a:r>
              <a:rPr lang="en-US" dirty="0">
                <a:latin typeface="Amasis MT Pro Medium" panose="02040604050005020304" pitchFamily="18" charset="0"/>
              </a:rPr>
              <a:t>    5.4-  YOLOv11compared with other versions.</a:t>
            </a:r>
          </a:p>
          <a:p>
            <a:pPr lvl="0">
              <a:defRPr/>
            </a:pPr>
            <a:r>
              <a:rPr lang="en-US" dirty="0">
                <a:latin typeface="Amasis MT Pro Medium" panose="02040604050005020304" pitchFamily="18" charset="0"/>
              </a:rPr>
              <a:t>    5.5- YOLO11 Architecture. </a:t>
            </a:r>
          </a:p>
          <a:p>
            <a:pPr lvl="0">
              <a:defRPr/>
            </a:pPr>
            <a:r>
              <a:rPr lang="en-US" dirty="0">
                <a:latin typeface="Amasis MT Pro Medium" panose="02040604050005020304" pitchFamily="18" charset="0"/>
              </a:rPr>
              <a:t>    5.6- Results.</a:t>
            </a:r>
          </a:p>
        </p:txBody>
      </p:sp>
      <p:sp>
        <p:nvSpPr>
          <p:cNvPr id="8" name="Arrow: Left 7">
            <a:extLst>
              <a:ext uri="{FF2B5EF4-FFF2-40B4-BE49-F238E27FC236}">
                <a16:creationId xmlns:a16="http://schemas.microsoft.com/office/drawing/2014/main" id="{791EDC05-D28C-4DD1-9F30-11E59FCE7463}"/>
              </a:ext>
            </a:extLst>
          </p:cNvPr>
          <p:cNvSpPr/>
          <p:nvPr/>
        </p:nvSpPr>
        <p:spPr>
          <a:xfrm>
            <a:off x="7137430" y="1660071"/>
            <a:ext cx="810670"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31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8"/>
                                        </p:tgtEl>
                                      </p:cBhvr>
                                    </p:animEffect>
                                    <p:anim calcmode="lin" valueType="num">
                                      <p:cBhvr>
                                        <p:cTn id="7" dur="1000"/>
                                        <p:tgtEl>
                                          <p:spTgt spid="8"/>
                                        </p:tgtEl>
                                        <p:attrNameLst>
                                          <p:attrName>ppt_x</p:attrName>
                                        </p:attrNameLst>
                                      </p:cBhvr>
                                      <p:tavLst>
                                        <p:tav tm="0">
                                          <p:val>
                                            <p:strVal val="ppt_x"/>
                                          </p:val>
                                        </p:tav>
                                        <p:tav tm="100000">
                                          <p:val>
                                            <p:strVal val="ppt_x"/>
                                          </p:val>
                                        </p:tav>
                                      </p:tavLst>
                                    </p:anim>
                                    <p:anim calcmode="lin" valueType="num">
                                      <p:cBhvr>
                                        <p:cTn id="8" dur="1000"/>
                                        <p:tgtEl>
                                          <p:spTgt spid="8"/>
                                        </p:tgtEl>
                                        <p:attrNameLst>
                                          <p:attrName>ppt_y</p:attrName>
                                        </p:attrNameLst>
                                      </p:cBhvr>
                                      <p:tavLst>
                                        <p:tav tm="0">
                                          <p:val>
                                            <p:strVal val="ppt_y"/>
                                          </p:val>
                                        </p:tav>
                                        <p:tav tm="100000">
                                          <p:val>
                                            <p:strVal val="ppt_y+.1"/>
                                          </p:val>
                                        </p:tav>
                                      </p:tavLst>
                                    </p:anim>
                                    <p:set>
                                      <p:cBhvr>
                                        <p:cTn id="9"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3"/>
                    </p:tgtEl>
                  </p:cond>
                </p:stCondLst>
                <p:endSync evt="end" delay="0">
                  <p:rtn val="all"/>
                </p:endSync>
                <p:childTnLst>
                  <p:par>
                    <p:cTn id="11" fill="hold">
                      <p:stCondLst>
                        <p:cond delay="0"/>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9" restart="whenNotActive" fill="hold" evtFilter="cancelBubble" nodeType="interactiveSeq">
                <p:stCondLst>
                  <p:cond evt="onClick" delay="0">
                    <p:tgtEl>
                      <p:spTgt spid="14"/>
                    </p:tgtEl>
                  </p:cond>
                </p:stCondLst>
                <p:endSync evt="end" delay="0">
                  <p:rtn val="all"/>
                </p:endSync>
                <p:childTnLst>
                  <p:par>
                    <p:cTn id="20" fill="hold">
                      <p:stCondLst>
                        <p:cond delay="0"/>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5" grpId="0" animBg="1"/>
      <p:bldP spid="15" grpId="1" animBg="1"/>
      <p:bldP spid="10" grpId="0" animBg="1"/>
      <p:bldP spid="10"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3AB010-C229-1375-2F72-70350FADAE2A}"/>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3" name="Content Placeholder 4" descr="A screenshot of a computer  Description automatically generated">
            <a:extLst>
              <a:ext uri="{FF2B5EF4-FFF2-40B4-BE49-F238E27FC236}">
                <a16:creationId xmlns:a16="http://schemas.microsoft.com/office/drawing/2014/main" id="{782958FE-5B32-77DB-E7EB-B80C8041B881}"/>
              </a:ext>
            </a:extLst>
          </p:cNvPr>
          <p:cNvPicPr>
            <a:picLocks noChangeAspect="1"/>
          </p:cNvPicPr>
          <p:nvPr/>
        </p:nvPicPr>
        <p:blipFill>
          <a:blip r:embed="rId2"/>
          <a:stretch>
            <a:fillRect/>
          </a:stretch>
        </p:blipFill>
        <p:spPr>
          <a:xfrm>
            <a:off x="2648031" y="956982"/>
            <a:ext cx="6895938" cy="4944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F8DCCF92-ACE5-3B54-72DF-CE77A6D3BDCF}"/>
              </a:ext>
            </a:extLst>
          </p:cNvPr>
          <p:cNvSpPr txBox="1"/>
          <p:nvPr/>
        </p:nvSpPr>
        <p:spPr>
          <a:xfrm>
            <a:off x="2648031" y="359984"/>
            <a:ext cx="6186488" cy="461665"/>
          </a:xfrm>
          <a:prstGeom prst="rect">
            <a:avLst/>
          </a:prstGeom>
          <a:noFill/>
        </p:spPr>
        <p:txBody>
          <a:bodyPr wrap="square">
            <a:spAutoFit/>
          </a:bodyPr>
          <a:lstStyle/>
          <a:p>
            <a:r>
              <a:rPr lang="en-US" altLang="en-US" sz="2400" dirty="0">
                <a:effectLst>
                  <a:outerShdw blurRad="38100" dist="38100" dir="2700000" algn="tl">
                    <a:srgbClr val="000000">
                      <a:alpha val="43137"/>
                    </a:srgbClr>
                  </a:outerShdw>
                </a:effectLst>
                <a:latin typeface="Arial" panose="020B0604020202020204" pitchFamily="34" charset="0"/>
              </a:rPr>
              <a:t>Monthly Reports Page</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36362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6AC5A6-48C1-9F0E-24B4-BA0C14280494}"/>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3" name="Content Placeholder 4" descr="A screenshot of a computer  Description automatically generated">
            <a:extLst>
              <a:ext uri="{FF2B5EF4-FFF2-40B4-BE49-F238E27FC236}">
                <a16:creationId xmlns:a16="http://schemas.microsoft.com/office/drawing/2014/main" id="{14851A09-743A-27AB-21E1-7371B3E4B652}"/>
              </a:ext>
            </a:extLst>
          </p:cNvPr>
          <p:cNvPicPr>
            <a:picLocks noChangeAspect="1"/>
          </p:cNvPicPr>
          <p:nvPr/>
        </p:nvPicPr>
        <p:blipFill>
          <a:blip r:embed="rId2"/>
          <a:stretch>
            <a:fillRect/>
          </a:stretch>
        </p:blipFill>
        <p:spPr>
          <a:xfrm>
            <a:off x="2651934" y="967263"/>
            <a:ext cx="6888132" cy="4923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76798168-0BA7-C4C7-C98B-1AA45D8F3636}"/>
              </a:ext>
            </a:extLst>
          </p:cNvPr>
          <p:cNvSpPr txBox="1"/>
          <p:nvPr/>
        </p:nvSpPr>
        <p:spPr>
          <a:xfrm>
            <a:off x="2651934" y="365124"/>
            <a:ext cx="6186488" cy="461665"/>
          </a:xfrm>
          <a:prstGeom prst="rect">
            <a:avLst/>
          </a:prstGeom>
          <a:noFill/>
        </p:spPr>
        <p:txBody>
          <a:bodyPr wrap="square">
            <a:spAutoFit/>
          </a:bodyPr>
          <a:lstStyle/>
          <a:p>
            <a:r>
              <a:rPr lang="en-US" altLang="en-US" sz="2400" dirty="0">
                <a:effectLst>
                  <a:outerShdw blurRad="38100" dist="38100" dir="2700000" algn="tl">
                    <a:srgbClr val="000000">
                      <a:alpha val="43137"/>
                    </a:srgbClr>
                  </a:outerShdw>
                </a:effectLst>
                <a:latin typeface="Arial" panose="020B0604020202020204" pitchFamily="34" charset="0"/>
              </a:rPr>
              <a:t>Leave Applications Page</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3847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D3C4DC-1956-F81C-A76A-7A34276C7153}"/>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3" name="Picture 6" descr="A screenshot of a computer">
            <a:extLst>
              <a:ext uri="{FF2B5EF4-FFF2-40B4-BE49-F238E27FC236}">
                <a16:creationId xmlns:a16="http://schemas.microsoft.com/office/drawing/2014/main" id="{40C55427-BDC4-E255-2C30-EAE940E3582E}"/>
              </a:ext>
            </a:extLst>
          </p:cNvPr>
          <p:cNvPicPr>
            <a:picLocks noChangeAspect="1"/>
          </p:cNvPicPr>
          <p:nvPr/>
        </p:nvPicPr>
        <p:blipFill>
          <a:blip r:embed="rId2"/>
          <a:stretch>
            <a:fillRect/>
          </a:stretch>
        </p:blipFill>
        <p:spPr>
          <a:xfrm>
            <a:off x="2497101" y="917714"/>
            <a:ext cx="7197798" cy="5022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8372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D72C5F-D04F-546F-7246-4BD5A77A0990}"/>
              </a:ext>
            </a:extLst>
          </p:cNvPr>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3" name="Content Placeholder 4" descr="A screenshot of a computer  Description automatically generated">
            <a:extLst>
              <a:ext uri="{FF2B5EF4-FFF2-40B4-BE49-F238E27FC236}">
                <a16:creationId xmlns:a16="http://schemas.microsoft.com/office/drawing/2014/main" id="{596E51F3-2FDE-3B4C-309D-0486CE9534BE}"/>
              </a:ext>
            </a:extLst>
          </p:cNvPr>
          <p:cNvPicPr>
            <a:picLocks noChangeAspect="1"/>
          </p:cNvPicPr>
          <p:nvPr/>
        </p:nvPicPr>
        <p:blipFill>
          <a:blip r:embed="rId2"/>
          <a:stretch>
            <a:fillRect/>
          </a:stretch>
        </p:blipFill>
        <p:spPr>
          <a:xfrm>
            <a:off x="2636236" y="879070"/>
            <a:ext cx="6919528" cy="5099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69131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46D734-723C-284A-7282-B7B4703F4925}"/>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3" name="Picture 6" descr="A screenshot of a computer">
            <a:extLst>
              <a:ext uri="{FF2B5EF4-FFF2-40B4-BE49-F238E27FC236}">
                <a16:creationId xmlns:a16="http://schemas.microsoft.com/office/drawing/2014/main" id="{694E311A-AF5F-BE9C-D732-13CF21CEDD3A}"/>
              </a:ext>
            </a:extLst>
          </p:cNvPr>
          <p:cNvPicPr>
            <a:picLocks noChangeAspect="1"/>
          </p:cNvPicPr>
          <p:nvPr/>
        </p:nvPicPr>
        <p:blipFill>
          <a:blip r:embed="rId2"/>
          <a:stretch>
            <a:fillRect/>
          </a:stretch>
        </p:blipFill>
        <p:spPr>
          <a:xfrm>
            <a:off x="2576128" y="857488"/>
            <a:ext cx="7039745" cy="514302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781685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A10B63-3E62-9C74-8CE7-1C597F1A7BFB}"/>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
        <p:nvSpPr>
          <p:cNvPr id="4" name="TextBox 3">
            <a:extLst>
              <a:ext uri="{FF2B5EF4-FFF2-40B4-BE49-F238E27FC236}">
                <a16:creationId xmlns:a16="http://schemas.microsoft.com/office/drawing/2014/main" id="{097CBAA8-E3D6-0D90-D1D7-C81695FF3F25}"/>
              </a:ext>
            </a:extLst>
          </p:cNvPr>
          <p:cNvSpPr txBox="1"/>
          <p:nvPr/>
        </p:nvSpPr>
        <p:spPr>
          <a:xfrm>
            <a:off x="1524000" y="228600"/>
            <a:ext cx="6186488" cy="600164"/>
          </a:xfrm>
          <a:prstGeom prst="rect">
            <a:avLst/>
          </a:prstGeom>
          <a:noFill/>
        </p:spPr>
        <p:txBody>
          <a:bodyPr wrap="square">
            <a:spAutoFit/>
          </a:bodyPr>
          <a:lstStyle/>
          <a:p>
            <a:r>
              <a:rPr lang="en-US" sz="3300" dirty="0">
                <a:solidFill>
                  <a:srgbClr val="00B0F0"/>
                </a:solidFill>
                <a:effectLst>
                  <a:outerShdw blurRad="38100" dist="38100" dir="2700000" algn="tl">
                    <a:srgbClr val="000000">
                      <a:alpha val="43137"/>
                    </a:srgbClr>
                  </a:outerShdw>
                </a:effectLst>
              </a:rPr>
              <a:t>Back-end</a:t>
            </a:r>
            <a:r>
              <a:rPr lang="en-US" sz="3300" dirty="0"/>
              <a:t> </a:t>
            </a:r>
            <a:r>
              <a:rPr lang="en-US" sz="3300" dirty="0">
                <a:solidFill>
                  <a:srgbClr val="00B0F0"/>
                </a:solidFill>
                <a:effectLst>
                  <a:outerShdw blurRad="38100" dist="38100" dir="2700000" algn="tl">
                    <a:srgbClr val="000000">
                      <a:alpha val="43137"/>
                    </a:srgbClr>
                  </a:outerShdw>
                </a:effectLst>
              </a:rPr>
              <a:t>Platform and Framework</a:t>
            </a:r>
          </a:p>
        </p:txBody>
      </p:sp>
      <p:sp>
        <p:nvSpPr>
          <p:cNvPr id="5" name="Content Placeholder 2">
            <a:extLst>
              <a:ext uri="{FF2B5EF4-FFF2-40B4-BE49-F238E27FC236}">
                <a16:creationId xmlns:a16="http://schemas.microsoft.com/office/drawing/2014/main" id="{2269494B-57F3-16DE-69D0-8C234457CBCA}"/>
              </a:ext>
            </a:extLst>
          </p:cNvPr>
          <p:cNvSpPr txBox="1">
            <a:spLocks/>
          </p:cNvSpPr>
          <p:nvPr/>
        </p:nvSpPr>
        <p:spPr>
          <a:xfrm>
            <a:off x="1524000" y="743128"/>
            <a:ext cx="6186488" cy="701040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t>User Management:</a:t>
            </a:r>
          </a:p>
          <a:p>
            <a:pPr marL="0" indent="0">
              <a:buNone/>
            </a:pPr>
            <a:r>
              <a:rPr lang="en-US" sz="1800" dirty="0"/>
              <a:t>Handles authentication, user roles (students, teachers, admins), and permissions.</a:t>
            </a:r>
          </a:p>
          <a:p>
            <a:pPr marL="0" indent="0">
              <a:buNone/>
            </a:pPr>
            <a:r>
              <a:rPr lang="en-US" sz="1800" dirty="0"/>
              <a:t>Securely stores credentials and manages login/logout functionality.</a:t>
            </a:r>
          </a:p>
          <a:p>
            <a:pPr marL="0" indent="0">
              <a:buNone/>
            </a:pPr>
            <a:r>
              <a:rPr lang="en-US" sz="1800" b="1" dirty="0"/>
              <a:t>API Development:</a:t>
            </a:r>
          </a:p>
          <a:p>
            <a:pPr marL="0" indent="0">
              <a:buNone/>
            </a:pPr>
            <a:r>
              <a:rPr lang="en-US" sz="1800" dirty="0"/>
              <a:t>Using Django REST Framework (DRF), Django enables building RESTful APIs for mobile and desktop app communication.</a:t>
            </a:r>
          </a:p>
          <a:p>
            <a:pPr marL="0" indent="0">
              <a:buNone/>
            </a:pPr>
            <a:r>
              <a:rPr lang="en-US" sz="1800" dirty="0"/>
              <a:t>These APIs will handle requests like submitting attendance data and retrieving reports.</a:t>
            </a:r>
          </a:p>
          <a:p>
            <a:pPr marL="0" indent="0">
              <a:buNone/>
            </a:pPr>
            <a:r>
              <a:rPr lang="en-US" sz="1800" b="1" dirty="0"/>
              <a:t>Facial Recognition Integration:</a:t>
            </a:r>
          </a:p>
          <a:p>
            <a:pPr marL="0" indent="0">
              <a:buNone/>
            </a:pPr>
            <a:r>
              <a:rPr lang="en-US" sz="1800" dirty="0"/>
              <a:t>The backend can interface with libraries like OpenCV or TensorFlow to process images sent from the mobile or desktop app.</a:t>
            </a:r>
          </a:p>
          <a:p>
            <a:pPr marL="0" indent="0">
              <a:buNone/>
            </a:pPr>
            <a:r>
              <a:rPr lang="en-US" sz="1800" b="1" dirty="0"/>
              <a:t>Scalability:</a:t>
            </a:r>
          </a:p>
          <a:p>
            <a:pPr marL="0" indent="0">
              <a:buNone/>
            </a:pPr>
            <a:r>
              <a:rPr lang="en-US" sz="1800" dirty="0"/>
              <a:t>Django's modular architecture allows it to scale as your user base grows.</a:t>
            </a:r>
          </a:p>
          <a:p>
            <a:pPr marL="0" indent="0">
              <a:buNone/>
            </a:pPr>
            <a:r>
              <a:rPr lang="en-US" sz="1800" b="1" dirty="0"/>
              <a:t>Report Generation:</a:t>
            </a:r>
          </a:p>
          <a:p>
            <a:pPr marL="0" indent="0">
              <a:buNone/>
            </a:pPr>
            <a:r>
              <a:rPr lang="en-US" sz="1800" dirty="0"/>
              <a:t>Provides tools to create attendance summaries and generate exportable reports (PDF/Excel).</a:t>
            </a:r>
          </a:p>
          <a:p>
            <a:endParaRPr lang="en-US" sz="1800" dirty="0"/>
          </a:p>
        </p:txBody>
      </p:sp>
      <p:pic>
        <p:nvPicPr>
          <p:cNvPr id="6" name="Content Placeholder 5" descr="A computer and a computer  Description automatically generated with medium confidence">
            <a:extLst>
              <a:ext uri="{FF2B5EF4-FFF2-40B4-BE49-F238E27FC236}">
                <a16:creationId xmlns:a16="http://schemas.microsoft.com/office/drawing/2014/main" id="{F606A308-A16C-4DB7-EE70-84A7169651E7}"/>
              </a:ext>
            </a:extLst>
          </p:cNvPr>
          <p:cNvPicPr>
            <a:picLocks noChangeAspect="1"/>
          </p:cNvPicPr>
          <p:nvPr/>
        </p:nvPicPr>
        <p:blipFill>
          <a:blip r:embed="rId2"/>
          <a:stretch>
            <a:fillRect/>
          </a:stretch>
        </p:blipFill>
        <p:spPr>
          <a:xfrm>
            <a:off x="7848600" y="3048000"/>
            <a:ext cx="3058160" cy="16002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4990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C7E74A-C333-A8F7-5EDD-30DEB64819D4}"/>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
        <p:nvSpPr>
          <p:cNvPr id="4" name="TextBox 3">
            <a:extLst>
              <a:ext uri="{FF2B5EF4-FFF2-40B4-BE49-F238E27FC236}">
                <a16:creationId xmlns:a16="http://schemas.microsoft.com/office/drawing/2014/main" id="{DEFA53BB-6DA5-E530-4109-2011093B0384}"/>
              </a:ext>
            </a:extLst>
          </p:cNvPr>
          <p:cNvSpPr txBox="1"/>
          <p:nvPr/>
        </p:nvSpPr>
        <p:spPr>
          <a:xfrm>
            <a:off x="1524000" y="289679"/>
            <a:ext cx="6186488" cy="600164"/>
          </a:xfrm>
          <a:prstGeom prst="rect">
            <a:avLst/>
          </a:prstGeom>
          <a:noFill/>
        </p:spPr>
        <p:txBody>
          <a:bodyPr wrap="square">
            <a:spAutoFit/>
          </a:bodyPr>
          <a:lstStyle/>
          <a:p>
            <a:r>
              <a:rPr lang="en-US" sz="3300" dirty="0">
                <a:solidFill>
                  <a:srgbClr val="00B0F0"/>
                </a:solidFill>
                <a:effectLst>
                  <a:outerShdw blurRad="38100" dist="38100" dir="2700000" algn="tl">
                    <a:srgbClr val="000000">
                      <a:alpha val="43137"/>
                    </a:srgbClr>
                  </a:outerShdw>
                </a:effectLst>
              </a:rPr>
              <a:t>Flutter</a:t>
            </a:r>
          </a:p>
        </p:txBody>
      </p:sp>
      <p:sp>
        <p:nvSpPr>
          <p:cNvPr id="6" name="TextBox 5">
            <a:extLst>
              <a:ext uri="{FF2B5EF4-FFF2-40B4-BE49-F238E27FC236}">
                <a16:creationId xmlns:a16="http://schemas.microsoft.com/office/drawing/2014/main" id="{6CABD019-590F-7657-2904-D4BFFAE6AF72}"/>
              </a:ext>
            </a:extLst>
          </p:cNvPr>
          <p:cNvSpPr txBox="1"/>
          <p:nvPr/>
        </p:nvSpPr>
        <p:spPr>
          <a:xfrm>
            <a:off x="1519237" y="889844"/>
            <a:ext cx="6186488" cy="5078313"/>
          </a:xfrm>
          <a:prstGeom prst="rect">
            <a:avLst/>
          </a:prstGeom>
          <a:noFill/>
        </p:spPr>
        <p:txBody>
          <a:bodyPr wrap="square">
            <a:spAutoFit/>
          </a:bodyPr>
          <a:lstStyle/>
          <a:p>
            <a:pPr algn="just"/>
            <a:r>
              <a:rPr lang="en-US" dirty="0"/>
              <a:t>1. Single Codebase for Multiple Platforms:</a:t>
            </a:r>
          </a:p>
          <a:p>
            <a:pPr algn="just"/>
            <a:r>
              <a:rPr lang="en-US" dirty="0"/>
              <a:t>Write code once and deploy it across mobile, web, and desktop platforms, saving time and reducing costs.</a:t>
            </a:r>
          </a:p>
          <a:p>
            <a:pPr algn="just"/>
            <a:r>
              <a:rPr lang="en-US" dirty="0"/>
              <a:t>2. Rich UI/UX:</a:t>
            </a:r>
          </a:p>
          <a:p>
            <a:pPr algn="just"/>
            <a:r>
              <a:rPr lang="en-US" dirty="0"/>
              <a:t>Flutter offers a vast collection of customizable widgets, enabling developers to create visually appealing and consistent UIs.</a:t>
            </a:r>
          </a:p>
          <a:p>
            <a:pPr algn="just"/>
            <a:r>
              <a:rPr lang="en-US" dirty="0"/>
              <a:t>3. High Performance:</a:t>
            </a:r>
          </a:p>
          <a:p>
            <a:pPr algn="just"/>
            <a:r>
              <a:rPr lang="en-US" dirty="0"/>
              <a:t>Since Flutter apps are compiled into native machine code, they achieve near-native performance on all platforms.</a:t>
            </a:r>
          </a:p>
          <a:p>
            <a:pPr algn="just"/>
            <a:r>
              <a:rPr lang="en-US" dirty="0"/>
              <a:t>Flutter uses the Skia Graphics Engine, ensuring fast and smooth rendering.</a:t>
            </a:r>
          </a:p>
          <a:p>
            <a:pPr algn="just"/>
            <a:r>
              <a:rPr lang="en-US" dirty="0"/>
              <a:t>4. Hot Reload:</a:t>
            </a:r>
          </a:p>
          <a:p>
            <a:pPr algn="just"/>
            <a:r>
              <a:rPr lang="en-US" dirty="0"/>
              <a:t>Flutter's hot reload feature allows developers to see changes in the app instantly, speeding up development and debugging.</a:t>
            </a:r>
          </a:p>
          <a:p>
            <a:pPr algn="just"/>
            <a:r>
              <a:rPr lang="en-US" dirty="0"/>
              <a:t>5. Active Community and Ecosystem:</a:t>
            </a:r>
          </a:p>
          <a:p>
            <a:pPr algn="just"/>
            <a:r>
              <a:rPr lang="en-US" dirty="0"/>
              <a:t>With strong community support and growing adoption, Flutter has extensive documentation, plugins, and third-party packages available.</a:t>
            </a:r>
          </a:p>
        </p:txBody>
      </p:sp>
      <p:pic>
        <p:nvPicPr>
          <p:cNvPr id="7" name="Content Placeholder 5" descr="A person sitting next to a cellphone  Description automatically generated">
            <a:extLst>
              <a:ext uri="{FF2B5EF4-FFF2-40B4-BE49-F238E27FC236}">
                <a16:creationId xmlns:a16="http://schemas.microsoft.com/office/drawing/2014/main" id="{EBCD5C6B-12A2-7A05-8CC5-A79066BFBB20}"/>
              </a:ext>
            </a:extLst>
          </p:cNvPr>
          <p:cNvPicPr>
            <a:picLocks noChangeAspect="1"/>
          </p:cNvPicPr>
          <p:nvPr/>
        </p:nvPicPr>
        <p:blipFill>
          <a:blip r:embed="rId2"/>
          <a:stretch>
            <a:fillRect/>
          </a:stretch>
        </p:blipFill>
        <p:spPr>
          <a:xfrm>
            <a:off x="7705725" y="2667000"/>
            <a:ext cx="3100603" cy="2126128"/>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6359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EEC21-A0E4-F409-564D-CDE49DD6EF41}"/>
            </a:ext>
          </a:extLst>
        </p:cNvPr>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581BFEE7-A7CC-0450-4516-04E5EB98399C}"/>
              </a:ext>
            </a:extLst>
          </p:cNvPr>
          <p:cNvSpPr/>
          <p:nvPr/>
        </p:nvSpPr>
        <p:spPr>
          <a:xfrm rot="5400000">
            <a:off x="5053811" y="3442838"/>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2" name="Title 1">
            <a:extLst>
              <a:ext uri="{FF2B5EF4-FFF2-40B4-BE49-F238E27FC236}">
                <a16:creationId xmlns:a16="http://schemas.microsoft.com/office/drawing/2014/main" id="{7C0E16EC-5C38-E490-D01B-0F1BF835837C}"/>
              </a:ext>
            </a:extLst>
          </p:cNvPr>
          <p:cNvSpPr>
            <a:spLocks noGrp="1"/>
          </p:cNvSpPr>
          <p:nvPr>
            <p:ph type="title"/>
          </p:nvPr>
        </p:nvSpPr>
        <p:spPr>
          <a:xfrm>
            <a:off x="3826421" y="21827"/>
            <a:ext cx="5445919" cy="1001438"/>
          </a:xfrm>
        </p:spPr>
        <p:txBody>
          <a:bodyPr>
            <a:normAutofit/>
          </a:bodyPr>
          <a:lstStyle/>
          <a:p>
            <a:pPr algn="l"/>
            <a:r>
              <a:rPr lang="en-US" sz="4800" b="1" dirty="0">
                <a:solidFill>
                  <a:srgbClr val="FF0000"/>
                </a:solidFill>
              </a:rPr>
              <a:t>Table of contents</a:t>
            </a:r>
            <a:endParaRPr lang="ar-EG" sz="4800" b="1" dirty="0">
              <a:solidFill>
                <a:srgbClr val="FF0000"/>
              </a:solidFill>
            </a:endParaRPr>
          </a:p>
        </p:txBody>
      </p:sp>
      <p:sp>
        <p:nvSpPr>
          <p:cNvPr id="4" name="Slide Number Placeholder 3">
            <a:extLst>
              <a:ext uri="{FF2B5EF4-FFF2-40B4-BE49-F238E27FC236}">
                <a16:creationId xmlns:a16="http://schemas.microsoft.com/office/drawing/2014/main" id="{73DDEB6B-9425-E818-490C-F1B990E46C52}"/>
              </a:ext>
            </a:extLst>
          </p:cNvPr>
          <p:cNvSpPr>
            <a:spLocks noGrp="1"/>
          </p:cNvSpPr>
          <p:nvPr>
            <p:ph type="sldNum" sz="quarter" idx="12"/>
          </p:nvPr>
        </p:nvSpPr>
        <p:spPr>
          <a:xfrm>
            <a:off x="9220200" y="6096000"/>
            <a:ext cx="819150" cy="625476"/>
          </a:xfrm>
        </p:spPr>
        <p:txBody>
          <a:bodyPr/>
          <a:lstStyle/>
          <a:p>
            <a:fld id="{B6F15528-21DE-4FAA-801E-634DDDAF4B2B}" type="slidenum">
              <a:rPr lang="en-US" smtClean="0"/>
              <a:pPr/>
              <a:t>57</a:t>
            </a:fld>
            <a:endParaRPr lang="en-US" dirty="0"/>
          </a:p>
        </p:txBody>
      </p:sp>
      <p:sp>
        <p:nvSpPr>
          <p:cNvPr id="12" name="Rectangle 11">
            <a:extLst>
              <a:ext uri="{FF2B5EF4-FFF2-40B4-BE49-F238E27FC236}">
                <a16:creationId xmlns:a16="http://schemas.microsoft.com/office/drawing/2014/main" id="{3EB53CA0-4196-16C9-191A-9609D9C3BAD8}"/>
              </a:ext>
            </a:extLst>
          </p:cNvPr>
          <p:cNvSpPr/>
          <p:nvPr/>
        </p:nvSpPr>
        <p:spPr>
          <a:xfrm>
            <a:off x="1752600" y="1752600"/>
            <a:ext cx="10191750" cy="44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en-US" sz="2800" dirty="0">
                <a:solidFill>
                  <a:schemeClr val="tx1"/>
                </a:solidFill>
              </a:rPr>
              <a:t>1- Introduction</a:t>
            </a:r>
          </a:p>
          <a:p>
            <a:pPr>
              <a:defRPr/>
            </a:pPr>
            <a:r>
              <a:rPr lang="en-US" sz="2800" dirty="0">
                <a:solidFill>
                  <a:schemeClr val="tx1"/>
                </a:solidFill>
              </a:rPr>
              <a:t>2-problem statement and objective</a:t>
            </a:r>
          </a:p>
          <a:p>
            <a:pPr>
              <a:defRPr/>
            </a:pPr>
            <a:r>
              <a:rPr lang="en-US" sz="2800" dirty="0">
                <a:solidFill>
                  <a:schemeClr val="tx1"/>
                </a:solidFill>
              </a:rPr>
              <a:t>3- Project Flow Diagram</a:t>
            </a:r>
          </a:p>
          <a:p>
            <a:pPr>
              <a:defRPr/>
            </a:pPr>
            <a:r>
              <a:rPr lang="en-US" sz="2800" dirty="0">
                <a:solidFill>
                  <a:schemeClr val="tx1"/>
                </a:solidFill>
              </a:rPr>
              <a:t>4-Related Work</a:t>
            </a:r>
          </a:p>
          <a:p>
            <a:pPr>
              <a:defRPr/>
            </a:pPr>
            <a:r>
              <a:rPr lang="en-US" sz="2800" dirty="0">
                <a:solidFill>
                  <a:schemeClr val="tx1"/>
                </a:solidFill>
              </a:rPr>
              <a:t>5- Face Detection</a:t>
            </a:r>
          </a:p>
          <a:p>
            <a:pPr>
              <a:defRPr/>
            </a:pPr>
            <a:r>
              <a:rPr lang="en-US" sz="2800" dirty="0">
                <a:solidFill>
                  <a:schemeClr val="tx1"/>
                </a:solidFill>
              </a:rPr>
              <a:t>6- Face Recognition</a:t>
            </a:r>
          </a:p>
          <a:p>
            <a:pPr>
              <a:defRPr/>
            </a:pPr>
            <a:r>
              <a:rPr lang="en-US" sz="2800" dirty="0">
                <a:solidFill>
                  <a:schemeClr val="tx1"/>
                </a:solidFill>
              </a:rPr>
              <a:t>7- Database</a:t>
            </a:r>
          </a:p>
          <a:p>
            <a:pPr>
              <a:defRPr/>
            </a:pPr>
            <a:r>
              <a:rPr lang="en-US" sz="2800" dirty="0">
                <a:solidFill>
                  <a:schemeClr val="tx1"/>
                </a:solidFill>
              </a:rPr>
              <a:t>8- Applications</a:t>
            </a:r>
          </a:p>
          <a:p>
            <a:pPr>
              <a:defRPr/>
            </a:pPr>
            <a:r>
              <a:rPr lang="en-US" sz="2800" dirty="0">
                <a:solidFill>
                  <a:srgbClr val="0070C0"/>
                </a:solidFill>
              </a:rPr>
              <a:t>9- Conclusion</a:t>
            </a:r>
          </a:p>
          <a:p>
            <a:pPr>
              <a:defRPr/>
            </a:pPr>
            <a:r>
              <a:rPr lang="en-US" sz="2800" dirty="0">
                <a:solidFill>
                  <a:srgbClr val="0070C0"/>
                </a:solidFill>
              </a:rPr>
              <a:t>10- References</a:t>
            </a:r>
          </a:p>
          <a:p>
            <a:pPr>
              <a:defRPr/>
            </a:pPr>
            <a:r>
              <a:rPr lang="en-US" sz="2800" dirty="0">
                <a:solidFill>
                  <a:srgbClr val="0070C0"/>
                </a:solidFill>
              </a:rPr>
              <a:t>11-Future Work</a:t>
            </a:r>
          </a:p>
          <a:p>
            <a:pPr>
              <a:defRPr/>
            </a:pPr>
            <a:r>
              <a:rPr lang="en-US" sz="2800" dirty="0">
                <a:solidFill>
                  <a:srgbClr val="0070C0"/>
                </a:solidFill>
              </a:rPr>
              <a:t>12- Time plan</a:t>
            </a:r>
          </a:p>
          <a:p>
            <a:pPr>
              <a:defRPr/>
            </a:pPr>
            <a:endParaRPr lang="en-US" sz="2800" dirty="0">
              <a:solidFill>
                <a:schemeClr val="tx1"/>
              </a:solidFill>
            </a:endParaRPr>
          </a:p>
        </p:txBody>
      </p:sp>
      <p:sp>
        <p:nvSpPr>
          <p:cNvPr id="9" name="Rectangle 8">
            <a:extLst>
              <a:ext uri="{FF2B5EF4-FFF2-40B4-BE49-F238E27FC236}">
                <a16:creationId xmlns:a16="http://schemas.microsoft.com/office/drawing/2014/main" id="{E6FF176E-879F-00FE-8CB3-157569D1F9F8}"/>
              </a:ext>
            </a:extLst>
          </p:cNvPr>
          <p:cNvSpPr/>
          <p:nvPr/>
        </p:nvSpPr>
        <p:spPr>
          <a:xfrm>
            <a:off x="2362200" y="2514600"/>
            <a:ext cx="14478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Isosceles Triangle 12">
            <a:extLst>
              <a:ext uri="{FF2B5EF4-FFF2-40B4-BE49-F238E27FC236}">
                <a16:creationId xmlns:a16="http://schemas.microsoft.com/office/drawing/2014/main" id="{F4E88EC3-645F-69E6-85FD-942CD3F275D5}"/>
              </a:ext>
            </a:extLst>
          </p:cNvPr>
          <p:cNvSpPr/>
          <p:nvPr/>
        </p:nvSpPr>
        <p:spPr>
          <a:xfrm rot="5400000">
            <a:off x="4711763" y="3009330"/>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15" name="TextBox 14">
            <a:extLst>
              <a:ext uri="{FF2B5EF4-FFF2-40B4-BE49-F238E27FC236}">
                <a16:creationId xmlns:a16="http://schemas.microsoft.com/office/drawing/2014/main" id="{B05D2D94-0DE8-113E-A2C7-99A1E6A1616A}"/>
              </a:ext>
            </a:extLst>
          </p:cNvPr>
          <p:cNvSpPr txBox="1"/>
          <p:nvPr/>
        </p:nvSpPr>
        <p:spPr>
          <a:xfrm>
            <a:off x="6890832" y="4953018"/>
            <a:ext cx="4928675"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6.1- Definition.</a:t>
            </a:r>
          </a:p>
          <a:p>
            <a:pPr>
              <a:defRPr/>
            </a:pPr>
            <a:r>
              <a:rPr lang="en-US" dirty="0">
                <a:latin typeface="Amasis MT Pro Medium" panose="02040604050005020304" pitchFamily="18" charset="0"/>
              </a:rPr>
              <a:t>   6.2-Face Recognition History.</a:t>
            </a:r>
          </a:p>
          <a:p>
            <a:pPr lvl="0">
              <a:defRPr/>
            </a:pPr>
            <a:r>
              <a:rPr lang="en-US" dirty="0">
                <a:latin typeface="Amasis MT Pro Medium" panose="02040604050005020304" pitchFamily="18" charset="0"/>
              </a:rPr>
              <a:t>   6.3- Comparison between different          algorithms.</a:t>
            </a:r>
          </a:p>
          <a:p>
            <a:pPr lvl="0">
              <a:defRPr/>
            </a:pPr>
            <a:r>
              <a:rPr lang="en-US" dirty="0">
                <a:latin typeface="Amasis MT Pro Medium" panose="02040604050005020304" pitchFamily="18" charset="0"/>
              </a:rPr>
              <a:t>    6.4-  FaceNet Algorithm.</a:t>
            </a:r>
          </a:p>
          <a:p>
            <a:pPr lvl="0">
              <a:defRPr/>
            </a:pPr>
            <a:r>
              <a:rPr lang="en-US" dirty="0">
                <a:latin typeface="Amasis MT Pro Medium" panose="02040604050005020304" pitchFamily="18" charset="0"/>
              </a:rPr>
              <a:t>    6.5- FaceNet Architecture.</a:t>
            </a:r>
          </a:p>
        </p:txBody>
      </p:sp>
      <p:sp>
        <p:nvSpPr>
          <p:cNvPr id="10" name="TextBox 9">
            <a:extLst>
              <a:ext uri="{FF2B5EF4-FFF2-40B4-BE49-F238E27FC236}">
                <a16:creationId xmlns:a16="http://schemas.microsoft.com/office/drawing/2014/main" id="{F426AD54-2671-6810-62C2-1CD337D2C558}"/>
              </a:ext>
            </a:extLst>
          </p:cNvPr>
          <p:cNvSpPr txBox="1"/>
          <p:nvPr/>
        </p:nvSpPr>
        <p:spPr>
          <a:xfrm>
            <a:off x="6881806" y="3198692"/>
            <a:ext cx="5151999"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5.1- Definition and work technic.</a:t>
            </a:r>
          </a:p>
          <a:p>
            <a:pPr lvl="0">
              <a:defRPr/>
            </a:pPr>
            <a:r>
              <a:rPr lang="en-US" dirty="0">
                <a:latin typeface="Amasis MT Pro Medium" panose="02040604050005020304" pitchFamily="18" charset="0"/>
              </a:rPr>
              <a:t>    5.2- Techniques Methods in Faces Detection.</a:t>
            </a:r>
          </a:p>
          <a:p>
            <a:pPr lvl="0">
              <a:defRPr/>
            </a:pPr>
            <a:r>
              <a:rPr lang="en-US" dirty="0">
                <a:latin typeface="Amasis MT Pro Medium" panose="02040604050005020304" pitchFamily="18" charset="0"/>
              </a:rPr>
              <a:t>    5.3- YOLO algorithm and benefits of using it.</a:t>
            </a:r>
          </a:p>
          <a:p>
            <a:pPr lvl="0">
              <a:defRPr/>
            </a:pPr>
            <a:r>
              <a:rPr lang="en-US" dirty="0">
                <a:latin typeface="Amasis MT Pro Medium" panose="02040604050005020304" pitchFamily="18" charset="0"/>
              </a:rPr>
              <a:t>    5.4-  YOLOv11compared with other versions.</a:t>
            </a:r>
          </a:p>
          <a:p>
            <a:pPr lvl="0">
              <a:defRPr/>
            </a:pPr>
            <a:r>
              <a:rPr lang="en-US" dirty="0">
                <a:latin typeface="Amasis MT Pro Medium" panose="02040604050005020304" pitchFamily="18" charset="0"/>
              </a:rPr>
              <a:t>    5.5- YOLO11 Architecture. </a:t>
            </a:r>
          </a:p>
          <a:p>
            <a:pPr lvl="0">
              <a:defRPr/>
            </a:pPr>
            <a:r>
              <a:rPr lang="en-US" dirty="0">
                <a:latin typeface="Amasis MT Pro Medium" panose="02040604050005020304" pitchFamily="18" charset="0"/>
              </a:rPr>
              <a:t>    5.6- Results.</a:t>
            </a:r>
          </a:p>
        </p:txBody>
      </p:sp>
    </p:spTree>
    <p:extLst>
      <p:ext uri="{BB962C8B-B14F-4D97-AF65-F5344CB8AC3E}">
        <p14:creationId xmlns:p14="http://schemas.microsoft.com/office/powerpoint/2010/main" val="199698127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8" end="8"/>
                                            </p:txEl>
                                          </p:spTgt>
                                        </p:tgtEl>
                                        <p:attrNameLst>
                                          <p:attrName>style.visibility</p:attrName>
                                        </p:attrNameLst>
                                      </p:cBhvr>
                                      <p:to>
                                        <p:strVal val="visible"/>
                                      </p:to>
                                    </p:set>
                                    <p:anim calcmode="lin" valueType="num">
                                      <p:cBhvr additive="base">
                                        <p:cTn id="7"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xEl>
                                              <p:pRg st="9" end="9"/>
                                            </p:txEl>
                                          </p:spTgt>
                                        </p:tgtEl>
                                        <p:attrNameLst>
                                          <p:attrName>style.visibility</p:attrName>
                                        </p:attrNameLst>
                                      </p:cBhvr>
                                      <p:to>
                                        <p:strVal val="visible"/>
                                      </p:to>
                                    </p:set>
                                    <p:anim calcmode="lin" valueType="num">
                                      <p:cBhvr additive="base">
                                        <p:cTn id="11" dur="500" fill="hold"/>
                                        <p:tgtEl>
                                          <p:spTgt spid="12">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xEl>
                                              <p:pRg st="10" end="10"/>
                                            </p:txEl>
                                          </p:spTgt>
                                        </p:tgtEl>
                                        <p:attrNameLst>
                                          <p:attrName>style.visibility</p:attrName>
                                        </p:attrNameLst>
                                      </p:cBhvr>
                                      <p:to>
                                        <p:strVal val="visible"/>
                                      </p:to>
                                    </p:set>
                                    <p:anim calcmode="lin" valueType="num">
                                      <p:cBhvr additive="base">
                                        <p:cTn id="15" dur="500" fill="hold"/>
                                        <p:tgtEl>
                                          <p:spTgt spid="12">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xEl>
                                              <p:pRg st="11" end="11"/>
                                            </p:txEl>
                                          </p:spTgt>
                                        </p:tgtEl>
                                        <p:attrNameLst>
                                          <p:attrName>style.visibility</p:attrName>
                                        </p:attrNameLst>
                                      </p:cBhvr>
                                      <p:to>
                                        <p:strVal val="visible"/>
                                      </p:to>
                                    </p:set>
                                    <p:anim calcmode="lin" valueType="num">
                                      <p:cBhvr additive="base">
                                        <p:cTn id="19" dur="500" fill="hold"/>
                                        <p:tgtEl>
                                          <p:spTgt spid="12">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30" restart="whenNotActive" fill="hold" evtFilter="cancelBubble" nodeType="interactiveSeq">
                <p:stCondLst>
                  <p:cond evt="onClick" delay="0">
                    <p:tgtEl>
                      <p:spTgt spid="14"/>
                    </p:tgtEl>
                  </p:cond>
                </p:stCondLst>
                <p:endSync evt="end" delay="0">
                  <p:rtn val="all"/>
                </p:endSync>
                <p:childTnLst>
                  <p:par>
                    <p:cTn id="31" fill="hold">
                      <p:stCondLst>
                        <p:cond delay="0"/>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5" grpId="0" animBg="1"/>
      <p:bldP spid="15" grpId="1" animBg="1"/>
      <p:bldP spid="10" grpId="0" animBg="1"/>
      <p:bldP spid="10"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C12EA-53FC-33BD-F740-E70A46C120E8}"/>
              </a:ext>
            </a:extLst>
          </p:cNvPr>
          <p:cNvSpPr>
            <a:spLocks noGrp="1"/>
          </p:cNvSpPr>
          <p:nvPr>
            <p:ph type="ctrTitle"/>
          </p:nvPr>
        </p:nvSpPr>
        <p:spPr>
          <a:xfrm>
            <a:off x="3505200" y="379412"/>
            <a:ext cx="5181600" cy="842963"/>
          </a:xfrm>
        </p:spPr>
        <p:txBody>
          <a:bodyPr>
            <a:normAutofit fontScale="90000"/>
          </a:bodyPr>
          <a:lstStyle/>
          <a:p>
            <a:r>
              <a:rPr lang="en-US" b="1" dirty="0">
                <a:solidFill>
                  <a:srgbClr val="FF0000"/>
                </a:solidFill>
              </a:rPr>
              <a:t> Conclusion</a:t>
            </a:r>
          </a:p>
        </p:txBody>
      </p:sp>
      <p:sp>
        <p:nvSpPr>
          <p:cNvPr id="3" name="Subtitle 2">
            <a:extLst>
              <a:ext uri="{FF2B5EF4-FFF2-40B4-BE49-F238E27FC236}">
                <a16:creationId xmlns:a16="http://schemas.microsoft.com/office/drawing/2014/main" id="{7314D21B-F05F-55D8-42C2-E46FD8B90CDF}"/>
              </a:ext>
            </a:extLst>
          </p:cNvPr>
          <p:cNvSpPr>
            <a:spLocks noGrp="1"/>
          </p:cNvSpPr>
          <p:nvPr>
            <p:ph type="subTitle" idx="1"/>
          </p:nvPr>
        </p:nvSpPr>
        <p:spPr>
          <a:xfrm>
            <a:off x="2212182" y="1676400"/>
            <a:ext cx="7929562" cy="4573574"/>
          </a:xfrm>
        </p:spPr>
        <p:txBody>
          <a:bodyPr>
            <a:noAutofit/>
          </a:bodyPr>
          <a:lstStyle/>
          <a:p>
            <a:r>
              <a:rPr lang="en-US" sz="2800" dirty="0"/>
              <a:t>The System will record the attendance of student using the facial recognition feature by using a camera installed inside the classroom to record attendance on the database and send an attendance report to the teacher. In addition, the student can follow up his attendance through an application on his mobile phone, and the teacher can follow up on attendance and absence reports through the Desktop application</a:t>
            </a:r>
            <a:r>
              <a:rPr lang="en-US" sz="2400" dirty="0"/>
              <a:t>.</a:t>
            </a:r>
          </a:p>
        </p:txBody>
      </p:sp>
      <p:sp>
        <p:nvSpPr>
          <p:cNvPr id="4" name="Slide Number Placeholder 3">
            <a:extLst>
              <a:ext uri="{FF2B5EF4-FFF2-40B4-BE49-F238E27FC236}">
                <a16:creationId xmlns:a16="http://schemas.microsoft.com/office/drawing/2014/main" id="{49807C57-2EE1-7FC7-4ED6-90DDA1BE1CBB}"/>
              </a:ext>
            </a:extLst>
          </p:cNvPr>
          <p:cNvSpPr>
            <a:spLocks noGrp="1"/>
          </p:cNvSpPr>
          <p:nvPr>
            <p:ph type="sldNum" sz="quarter" idx="12"/>
          </p:nvPr>
        </p:nvSpPr>
        <p:spPr/>
        <p:txBody>
          <a:bodyPr/>
          <a:lstStyle/>
          <a:p>
            <a:fld id="{B6F15528-21DE-4FAA-801E-634DDDAF4B2B}" type="slidenum">
              <a:rPr lang="en-US" smtClean="0"/>
              <a:pPr/>
              <a:t>58</a:t>
            </a:fld>
            <a:endParaRPr lang="en-US" dirty="0"/>
          </a:p>
        </p:txBody>
      </p:sp>
    </p:spTree>
    <p:extLst>
      <p:ext uri="{BB962C8B-B14F-4D97-AF65-F5344CB8AC3E}">
        <p14:creationId xmlns:p14="http://schemas.microsoft.com/office/powerpoint/2010/main" val="3970509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8A48-781F-D7F8-BAF6-3303085693BD}"/>
              </a:ext>
            </a:extLst>
          </p:cNvPr>
          <p:cNvSpPr>
            <a:spLocks noGrp="1"/>
          </p:cNvSpPr>
          <p:nvPr>
            <p:ph type="ctrTitle"/>
          </p:nvPr>
        </p:nvSpPr>
        <p:spPr>
          <a:xfrm>
            <a:off x="3200400" y="136525"/>
            <a:ext cx="5105400" cy="1147763"/>
          </a:xfrm>
        </p:spPr>
        <p:txBody>
          <a:bodyPr>
            <a:normAutofit/>
          </a:bodyPr>
          <a:lstStyle/>
          <a:p>
            <a:r>
              <a:rPr lang="en-US" sz="4000" dirty="0">
                <a:solidFill>
                  <a:srgbClr val="FF0000"/>
                </a:solidFill>
                <a:effectLst>
                  <a:outerShdw blurRad="38100" dist="38100" dir="2700000" algn="tl">
                    <a:srgbClr val="000000">
                      <a:alpha val="43137"/>
                    </a:srgbClr>
                  </a:outerShdw>
                </a:effectLst>
              </a:rPr>
              <a:t> </a:t>
            </a:r>
            <a:r>
              <a:rPr lang="en-US" sz="5400" b="1" dirty="0">
                <a:solidFill>
                  <a:srgbClr val="FF0000"/>
                </a:solidFill>
              </a:rPr>
              <a:t>References</a:t>
            </a:r>
          </a:p>
        </p:txBody>
      </p:sp>
      <p:sp>
        <p:nvSpPr>
          <p:cNvPr id="3" name="Subtitle 2">
            <a:extLst>
              <a:ext uri="{FF2B5EF4-FFF2-40B4-BE49-F238E27FC236}">
                <a16:creationId xmlns:a16="http://schemas.microsoft.com/office/drawing/2014/main" id="{96075D31-6B3F-D23A-D628-A9FF94645640}"/>
              </a:ext>
            </a:extLst>
          </p:cNvPr>
          <p:cNvSpPr>
            <a:spLocks noGrp="1"/>
          </p:cNvSpPr>
          <p:nvPr>
            <p:ph type="subTitle" idx="1"/>
          </p:nvPr>
        </p:nvSpPr>
        <p:spPr>
          <a:xfrm>
            <a:off x="1029891" y="1423988"/>
            <a:ext cx="10132219" cy="4979987"/>
          </a:xfrm>
        </p:spPr>
        <p:txBody>
          <a:bodyPr/>
          <a:lstStyle/>
          <a:p>
            <a:pPr marL="342900" indent="-342900" algn="l">
              <a:buFont typeface="Arial" panose="020B0604020202020204" pitchFamily="34" charset="0"/>
              <a:buChar char="•"/>
            </a:pPr>
            <a:r>
              <a:rPr lang="en-US" sz="1800" dirty="0">
                <a:hlinkClick r:id="rId2"/>
              </a:rPr>
              <a:t>https://ieeexplore.ieee.org/xpl/conhome/8767138/proceeding</a:t>
            </a:r>
            <a:endParaRPr lang="en-US" sz="1800" dirty="0"/>
          </a:p>
          <a:p>
            <a:pPr marL="342900" indent="-342900" algn="l">
              <a:buFont typeface="Arial" panose="020B0604020202020204" pitchFamily="34" charset="0"/>
              <a:buChar char="•"/>
            </a:pPr>
            <a:r>
              <a:rPr lang="en-US" sz="1800" dirty="0">
                <a:hlinkClick r:id="rId3"/>
              </a:rPr>
              <a:t>https://www.geeksforgeeks.org/yolo-you-only-look-once-real-time-object-detection/</a:t>
            </a:r>
            <a:endParaRPr lang="en-US" sz="1800" dirty="0"/>
          </a:p>
          <a:p>
            <a:pPr marL="342900" indent="-342900" algn="l">
              <a:buFont typeface="Arial" panose="020B0604020202020204" pitchFamily="34" charset="0"/>
              <a:buChar char="•"/>
            </a:pPr>
            <a:r>
              <a:rPr lang="en-US" sz="1800" dirty="0"/>
              <a:t>Dang, Thai-Viet. (2023). Smart Attendance System based on Improved Facial Recognition. 4. 46-53. 10.18196/jrc.v4i1.16808.</a:t>
            </a:r>
          </a:p>
          <a:p>
            <a:pPr marL="342900" indent="-342900" algn="l">
              <a:buFont typeface="Arial" panose="020B0604020202020204" pitchFamily="34" charset="0"/>
              <a:buChar char="•"/>
            </a:pPr>
            <a:r>
              <a:rPr lang="en-US" sz="1800" dirty="0">
                <a:hlinkClick r:id="rId4"/>
              </a:rPr>
              <a:t>https://www.techtarget.com/searchenterpriseai/definition/face-detection</a:t>
            </a:r>
            <a:endParaRPr lang="en-US" sz="1800" dirty="0"/>
          </a:p>
          <a:p>
            <a:pPr marL="342900" indent="-342900" algn="l">
              <a:buFont typeface="Arial" panose="020B0604020202020204" pitchFamily="34" charset="0"/>
              <a:buChar char="•"/>
            </a:pPr>
            <a:r>
              <a:rPr lang="en-US" sz="1800" dirty="0">
                <a:hlinkClick r:id="rId5"/>
              </a:rPr>
              <a:t>https://learnopencv.com/yolo11/</a:t>
            </a:r>
            <a:endParaRPr lang="en-US" sz="1800" dirty="0"/>
          </a:p>
          <a:p>
            <a:pPr marL="342900" indent="-342900" algn="l">
              <a:buFont typeface="Arial" panose="020B0604020202020204" pitchFamily="34" charset="0"/>
              <a:buChar char="•"/>
            </a:pPr>
            <a:r>
              <a:rPr lang="en-US" sz="1800" dirty="0">
                <a:hlinkClick r:id="rId6"/>
              </a:rPr>
              <a:t>https://arxiv.org/abs/2411.00201#:~:text=This%20study%20presents%20a%20comprehensive%20benchmark%20analysis%20of,YOLO11%2C%20the%20latest%20addition%20to%20the%20YOLO%20family</a:t>
            </a:r>
            <a:endParaRPr lang="en-US" sz="1800" dirty="0"/>
          </a:p>
          <a:p>
            <a:pPr marL="342900" indent="-342900" algn="l">
              <a:buFont typeface="Arial" panose="020B0604020202020204" pitchFamily="34" charset="0"/>
              <a:buChar char="•"/>
            </a:pPr>
            <a:r>
              <a:rPr lang="en-US" sz="1800" dirty="0">
                <a:hlinkClick r:id="rId7"/>
              </a:rPr>
              <a:t>https://xailient.com/blog/how-has-face-recognition-advanced-since-the-1960s/</a:t>
            </a:r>
            <a:endParaRPr lang="en-US" sz="1800" dirty="0"/>
          </a:p>
          <a:p>
            <a:pPr marL="342900" indent="-342900" algn="l">
              <a:buFont typeface="Arial" panose="020B0604020202020204" pitchFamily="34" charset="0"/>
              <a:buChar char="•"/>
            </a:pPr>
            <a:r>
              <a:rPr lang="en-US" sz="1800" dirty="0"/>
              <a:t>A Comparative Analysis of FaceNet, VGGFace, and GhostFaceNets Face Recognition Algorithms For Potential Criminal Suspect Identification.</a:t>
            </a:r>
          </a:p>
          <a:p>
            <a:pPr marL="342900" indent="-342900" algn="l">
              <a:buFont typeface="Arial" panose="020B0604020202020204" pitchFamily="34" charset="0"/>
              <a:buChar char="•"/>
            </a:pPr>
            <a:r>
              <a:rPr lang="en-US" sz="1800" dirty="0">
                <a:hlinkClick r:id="rId8"/>
              </a:rPr>
              <a:t>https://doi.org/10.48185/jaai.v5i2.1237</a:t>
            </a:r>
            <a:r>
              <a:rPr lang="en-US" sz="1800" dirty="0"/>
              <a:t>.</a:t>
            </a:r>
          </a:p>
          <a:p>
            <a:pPr marL="342900" indent="-342900" algn="l">
              <a:buFont typeface="Arial" panose="020B0604020202020204" pitchFamily="34" charset="0"/>
              <a:buChar char="•"/>
            </a:pPr>
            <a:r>
              <a:rPr lang="en-US" sz="1800" dirty="0"/>
              <a:t>YOLOV11: AN OVERVIEW OF THE KEY ARCHITECTURAL ENHANCEMENTS.</a:t>
            </a:r>
          </a:p>
          <a:p>
            <a:pPr marL="342900" indent="-342900" algn="l">
              <a:buFont typeface="Arial" panose="020B0604020202020204" pitchFamily="34" charset="0"/>
              <a:buChar char="•"/>
            </a:pPr>
            <a:r>
              <a:rPr lang="en-US" sz="1800" dirty="0"/>
              <a:t>System Design interview (Alex </a:t>
            </a:r>
            <a:r>
              <a:rPr lang="en-US" sz="1800" dirty="0" err="1"/>
              <a:t>zu</a:t>
            </a:r>
            <a:r>
              <a:rPr lang="en-US" sz="1800" dirty="0"/>
              <a:t>).</a:t>
            </a:r>
          </a:p>
          <a:p>
            <a:pPr marL="342900" indent="-342900" algn="l">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B4A62F08-3E0A-FDBE-880B-BDE17D4699F9}"/>
              </a:ext>
            </a:extLst>
          </p:cNvPr>
          <p:cNvSpPr>
            <a:spLocks noGrp="1"/>
          </p:cNvSpPr>
          <p:nvPr>
            <p:ph type="sldNum" sz="quarter" idx="12"/>
          </p:nvPr>
        </p:nvSpPr>
        <p:spPr/>
        <p:txBody>
          <a:bodyPr/>
          <a:lstStyle/>
          <a:p>
            <a:fld id="{B6F15528-21DE-4FAA-801E-634DDDAF4B2B}" type="slidenum">
              <a:rPr lang="en-US" smtClean="0"/>
              <a:pPr/>
              <a:t>59</a:t>
            </a:fld>
            <a:endParaRPr lang="en-US" dirty="0"/>
          </a:p>
        </p:txBody>
      </p:sp>
      <p:sp>
        <p:nvSpPr>
          <p:cNvPr id="5" name="Title 1">
            <a:extLst>
              <a:ext uri="{FF2B5EF4-FFF2-40B4-BE49-F238E27FC236}">
                <a16:creationId xmlns:a16="http://schemas.microsoft.com/office/drawing/2014/main" id="{AA4730F9-BB44-2038-83DC-E34539535646}"/>
              </a:ext>
            </a:extLst>
          </p:cNvPr>
          <p:cNvSpPr txBox="1">
            <a:spLocks/>
          </p:cNvSpPr>
          <p:nvPr/>
        </p:nvSpPr>
        <p:spPr>
          <a:xfrm>
            <a:off x="3352800" y="288925"/>
            <a:ext cx="5105400" cy="1147763"/>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US" sz="40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6648430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r"/>
            <a:fld id="{B6F15528-21DE-4FAA-801E-634DDDAF4B2B}" type="slidenum">
              <a:rPr lang="en-US" smtClean="0"/>
              <a:pPr algn="r"/>
              <a:t>6</a:t>
            </a:fld>
            <a:endParaRPr lang="en-US" dirty="0"/>
          </a:p>
        </p:txBody>
      </p:sp>
      <p:sp>
        <p:nvSpPr>
          <p:cNvPr id="2" name="Rectangle 1">
            <a:extLst>
              <a:ext uri="{FF2B5EF4-FFF2-40B4-BE49-F238E27FC236}">
                <a16:creationId xmlns:a16="http://schemas.microsoft.com/office/drawing/2014/main" id="{AF5DD9FE-F745-66F1-E596-D2FDC6FB02DB}"/>
              </a:ext>
            </a:extLst>
          </p:cNvPr>
          <p:cNvSpPr/>
          <p:nvPr/>
        </p:nvSpPr>
        <p:spPr>
          <a:xfrm>
            <a:off x="1329245" y="304800"/>
            <a:ext cx="9533507" cy="923330"/>
          </a:xfrm>
          <a:prstGeom prst="rect">
            <a:avLst/>
          </a:prstGeom>
          <a:noFill/>
        </p:spPr>
        <p:txBody>
          <a:bodyPr wrap="none" lIns="91440" tIns="45720" rIns="91440" bIns="45720">
            <a:spAutoFit/>
          </a:bodyPr>
          <a:lstStyle/>
          <a:p>
            <a:r>
              <a:rPr lang="en-US" sz="5400" dirty="0">
                <a:ln w="0"/>
                <a:solidFill>
                  <a:srgbClr val="FF0000"/>
                </a:solidFill>
                <a:effectLst>
                  <a:outerShdw blurRad="38100" dist="19050" dir="2700000" algn="tl" rotWithShape="0">
                    <a:schemeClr val="dk1">
                      <a:alpha val="40000"/>
                    </a:schemeClr>
                  </a:outerShdw>
                </a:effectLst>
              </a:rPr>
              <a:t>Problem statement and objective</a:t>
            </a:r>
          </a:p>
        </p:txBody>
      </p:sp>
      <p:sp>
        <p:nvSpPr>
          <p:cNvPr id="8" name="TextBox 7">
            <a:extLst>
              <a:ext uri="{FF2B5EF4-FFF2-40B4-BE49-F238E27FC236}">
                <a16:creationId xmlns:a16="http://schemas.microsoft.com/office/drawing/2014/main" id="{8CD2A1D1-3E77-1E72-6716-6E2CB16B9A5A}"/>
              </a:ext>
            </a:extLst>
          </p:cNvPr>
          <p:cNvSpPr txBox="1"/>
          <p:nvPr/>
        </p:nvSpPr>
        <p:spPr>
          <a:xfrm>
            <a:off x="1752600" y="2133600"/>
            <a:ext cx="8686799" cy="2246769"/>
          </a:xfrm>
          <a:prstGeom prst="rect">
            <a:avLst/>
          </a:prstGeom>
          <a:noFill/>
        </p:spPr>
        <p:txBody>
          <a:bodyPr wrap="square">
            <a:spAutoFit/>
          </a:bodyPr>
          <a:lstStyle/>
          <a:p>
            <a:pPr algn="just"/>
            <a:r>
              <a:rPr lang="en-US" sz="2800" dirty="0"/>
              <a:t>In a classroom with large number of students, it is a very tedious and time consuming task to take the attendance manually. Therefore we can implement an effective system which will mark the attendance of students automatically by recognizing their faces.</a:t>
            </a:r>
          </a:p>
        </p:txBody>
      </p:sp>
    </p:spTree>
    <p:extLst>
      <p:ext uri="{BB962C8B-B14F-4D97-AF65-F5344CB8AC3E}">
        <p14:creationId xmlns:p14="http://schemas.microsoft.com/office/powerpoint/2010/main" val="29355243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2394-F086-D9E0-B493-B9D002B55D7A}"/>
              </a:ext>
            </a:extLst>
          </p:cNvPr>
          <p:cNvSpPr>
            <a:spLocks noGrp="1"/>
          </p:cNvSpPr>
          <p:nvPr>
            <p:ph type="ctrTitle"/>
          </p:nvPr>
        </p:nvSpPr>
        <p:spPr>
          <a:xfrm>
            <a:off x="3200400" y="388143"/>
            <a:ext cx="5791200" cy="614363"/>
          </a:xfrm>
        </p:spPr>
        <p:txBody>
          <a:bodyPr>
            <a:noAutofit/>
          </a:bodyPr>
          <a:lstStyle/>
          <a:p>
            <a:r>
              <a:rPr lang="en-US" sz="5400" b="1" dirty="0">
                <a:solidFill>
                  <a:srgbClr val="FF0000"/>
                </a:solidFill>
              </a:rPr>
              <a:t>Future Work</a:t>
            </a:r>
          </a:p>
        </p:txBody>
      </p:sp>
      <p:sp>
        <p:nvSpPr>
          <p:cNvPr id="3" name="Subtitle 2">
            <a:extLst>
              <a:ext uri="{FF2B5EF4-FFF2-40B4-BE49-F238E27FC236}">
                <a16:creationId xmlns:a16="http://schemas.microsoft.com/office/drawing/2014/main" id="{B6561C01-358E-2ED2-C4C7-2A1D8C12CE41}"/>
              </a:ext>
            </a:extLst>
          </p:cNvPr>
          <p:cNvSpPr>
            <a:spLocks noGrp="1"/>
          </p:cNvSpPr>
          <p:nvPr>
            <p:ph type="subTitle" idx="1"/>
          </p:nvPr>
        </p:nvSpPr>
        <p:spPr>
          <a:xfrm>
            <a:off x="2895600" y="1447800"/>
            <a:ext cx="7010400" cy="2667000"/>
          </a:xfrm>
        </p:spPr>
        <p:txBody>
          <a:bodyPr>
            <a:noAutofit/>
          </a:bodyPr>
          <a:lstStyle/>
          <a:p>
            <a:pPr algn="just"/>
            <a:r>
              <a:rPr lang="en-US" sz="3200" dirty="0"/>
              <a:t>1- Implementation of Face Recognition. </a:t>
            </a:r>
          </a:p>
          <a:p>
            <a:pPr algn="just"/>
            <a:r>
              <a:rPr lang="en-US" sz="3200" dirty="0"/>
              <a:t>2- Implementation of applications.</a:t>
            </a:r>
          </a:p>
          <a:p>
            <a:pPr algn="just"/>
            <a:r>
              <a:rPr lang="en-US" sz="3200" dirty="0"/>
              <a:t>3- Implementation of database.</a:t>
            </a:r>
          </a:p>
          <a:p>
            <a:pPr algn="just"/>
            <a:r>
              <a:rPr lang="en-US" sz="3200" dirty="0"/>
              <a:t>4- Integration between AI Models, Database and applications.</a:t>
            </a:r>
          </a:p>
        </p:txBody>
      </p:sp>
      <p:sp>
        <p:nvSpPr>
          <p:cNvPr id="4" name="Slide Number Placeholder 3">
            <a:extLst>
              <a:ext uri="{FF2B5EF4-FFF2-40B4-BE49-F238E27FC236}">
                <a16:creationId xmlns:a16="http://schemas.microsoft.com/office/drawing/2014/main" id="{AED0862F-75EF-715C-6E73-4A1545F82A1B}"/>
              </a:ext>
            </a:extLst>
          </p:cNvPr>
          <p:cNvSpPr>
            <a:spLocks noGrp="1"/>
          </p:cNvSpPr>
          <p:nvPr>
            <p:ph type="sldNum" sz="quarter" idx="12"/>
          </p:nvPr>
        </p:nvSpPr>
        <p:spPr/>
        <p:txBody>
          <a:bodyPr/>
          <a:lstStyle/>
          <a:p>
            <a:fld id="{B6F15528-21DE-4FAA-801E-634DDDAF4B2B}" type="slidenum">
              <a:rPr lang="en-US" smtClean="0"/>
              <a:pPr/>
              <a:t>60</a:t>
            </a:fld>
            <a:endParaRPr lang="en-US" dirty="0"/>
          </a:p>
        </p:txBody>
      </p:sp>
    </p:spTree>
    <p:extLst>
      <p:ext uri="{BB962C8B-B14F-4D97-AF65-F5344CB8AC3E}">
        <p14:creationId xmlns:p14="http://schemas.microsoft.com/office/powerpoint/2010/main" val="274139858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dirty="0"/>
          </a:p>
        </p:txBody>
      </p:sp>
      <p:sp>
        <p:nvSpPr>
          <p:cNvPr id="5" name="Rectangle 4"/>
          <p:cNvSpPr/>
          <p:nvPr/>
        </p:nvSpPr>
        <p:spPr>
          <a:xfrm>
            <a:off x="3638550" y="228600"/>
            <a:ext cx="49149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800" dirty="0">
                <a:solidFill>
                  <a:srgbClr val="FF0000"/>
                </a:solidFill>
                <a:effectLst>
                  <a:outerShdw blurRad="38100" dist="38100" dir="2700000" algn="tl">
                    <a:srgbClr val="000000">
                      <a:alpha val="43137"/>
                    </a:srgbClr>
                  </a:outerShdw>
                </a:effectLst>
              </a:rPr>
              <a:t>Project Time Plan</a:t>
            </a:r>
            <a:endParaRPr lang="ar-EG" sz="4800" dirty="0">
              <a:solidFill>
                <a:srgbClr val="FF0000"/>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D40D7289-7663-DA2E-B5A8-85FD8B7C420E}"/>
              </a:ext>
            </a:extLst>
          </p:cNvPr>
          <p:cNvPicPr>
            <a:picLocks noChangeAspect="1"/>
          </p:cNvPicPr>
          <p:nvPr/>
        </p:nvPicPr>
        <p:blipFill>
          <a:blip r:embed="rId2"/>
          <a:stretch>
            <a:fillRect/>
          </a:stretch>
        </p:blipFill>
        <p:spPr>
          <a:xfrm>
            <a:off x="1524000" y="1417820"/>
            <a:ext cx="9144000" cy="4022360"/>
          </a:xfrm>
          <a:prstGeom prst="rect">
            <a:avLst/>
          </a:prstGeom>
        </p:spPr>
      </p:pic>
    </p:spTree>
    <p:extLst>
      <p:ext uri="{BB962C8B-B14F-4D97-AF65-F5344CB8AC3E}">
        <p14:creationId xmlns:p14="http://schemas.microsoft.com/office/powerpoint/2010/main" val="733482694"/>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6C3EC0-9F62-569B-7D18-8533472121BB}"/>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
        <p:nvSpPr>
          <p:cNvPr id="4" name="Rectangle 3"/>
          <p:cNvSpPr/>
          <p:nvPr/>
        </p:nvSpPr>
        <p:spPr>
          <a:xfrm>
            <a:off x="3829050" y="74613"/>
            <a:ext cx="4533900" cy="854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800" dirty="0">
                <a:solidFill>
                  <a:srgbClr val="FF0000"/>
                </a:solidFill>
                <a:effectLst>
                  <a:outerShdw blurRad="38100" dist="38100" dir="2700000" algn="tl">
                    <a:srgbClr val="000000">
                      <a:alpha val="43137"/>
                    </a:srgbClr>
                  </a:outerShdw>
                </a:effectLst>
              </a:rPr>
              <a:t>Project Time Plan</a:t>
            </a:r>
            <a:endParaRPr lang="ar-EG" sz="4800" dirty="0">
              <a:solidFill>
                <a:srgbClr val="FF0000"/>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88014A0D-7C3D-0BB4-0401-63B028BA302A}"/>
              </a:ext>
            </a:extLst>
          </p:cNvPr>
          <p:cNvPicPr>
            <a:picLocks noChangeAspect="1"/>
          </p:cNvPicPr>
          <p:nvPr/>
        </p:nvPicPr>
        <p:blipFill>
          <a:blip r:embed="rId2"/>
          <a:stretch>
            <a:fillRect/>
          </a:stretch>
        </p:blipFill>
        <p:spPr>
          <a:xfrm>
            <a:off x="1524000" y="1188696"/>
            <a:ext cx="9144000" cy="4480609"/>
          </a:xfrm>
          <a:prstGeom prst="rect">
            <a:avLst/>
          </a:prstGeom>
        </p:spPr>
      </p:pic>
    </p:spTree>
    <p:extLst>
      <p:ext uri="{BB962C8B-B14F-4D97-AF65-F5344CB8AC3E}">
        <p14:creationId xmlns:p14="http://schemas.microsoft.com/office/powerpoint/2010/main" val="140798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345518015"/>
              </p:ext>
            </p:extLst>
          </p:nvPr>
        </p:nvGraphicFramePr>
        <p:xfrm>
          <a:off x="990600" y="838200"/>
          <a:ext cx="105918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dirty="0"/>
          </a:p>
        </p:txBody>
      </p:sp>
    </p:spTree>
    <p:extLst>
      <p:ext uri="{BB962C8B-B14F-4D97-AF65-F5344CB8AC3E}">
        <p14:creationId xmlns:p14="http://schemas.microsoft.com/office/powerpoint/2010/main" val="287805037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D4B9A-D9C5-D549-9E9E-B82B08334F99}"/>
            </a:ext>
          </a:extLst>
        </p:cNvPr>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F554CBA3-6C6A-552B-0E6C-45380E960C11}"/>
              </a:ext>
            </a:extLst>
          </p:cNvPr>
          <p:cNvSpPr/>
          <p:nvPr/>
        </p:nvSpPr>
        <p:spPr>
          <a:xfrm rot="5400000">
            <a:off x="5053811" y="3442838"/>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2" name="Title 1">
            <a:extLst>
              <a:ext uri="{FF2B5EF4-FFF2-40B4-BE49-F238E27FC236}">
                <a16:creationId xmlns:a16="http://schemas.microsoft.com/office/drawing/2014/main" id="{CA869B8B-1BE8-A7F6-104A-E645ABB5791B}"/>
              </a:ext>
            </a:extLst>
          </p:cNvPr>
          <p:cNvSpPr>
            <a:spLocks noGrp="1"/>
          </p:cNvSpPr>
          <p:nvPr>
            <p:ph type="title"/>
          </p:nvPr>
        </p:nvSpPr>
        <p:spPr>
          <a:xfrm>
            <a:off x="3826421" y="21827"/>
            <a:ext cx="5445919" cy="1001438"/>
          </a:xfrm>
        </p:spPr>
        <p:txBody>
          <a:bodyPr>
            <a:normAutofit/>
          </a:bodyPr>
          <a:lstStyle/>
          <a:p>
            <a:pPr algn="l"/>
            <a:r>
              <a:rPr lang="en-US" sz="4800" b="1" dirty="0">
                <a:solidFill>
                  <a:srgbClr val="FF0000"/>
                </a:solidFill>
              </a:rPr>
              <a:t>Table of contents</a:t>
            </a:r>
            <a:endParaRPr lang="ar-EG" sz="4800" b="1" dirty="0">
              <a:solidFill>
                <a:srgbClr val="FF0000"/>
              </a:solidFill>
            </a:endParaRPr>
          </a:p>
        </p:txBody>
      </p:sp>
      <p:sp>
        <p:nvSpPr>
          <p:cNvPr id="4" name="Slide Number Placeholder 3">
            <a:extLst>
              <a:ext uri="{FF2B5EF4-FFF2-40B4-BE49-F238E27FC236}">
                <a16:creationId xmlns:a16="http://schemas.microsoft.com/office/drawing/2014/main" id="{B7739E58-16D5-C8BA-C151-DB3C4F372D5F}"/>
              </a:ext>
            </a:extLst>
          </p:cNvPr>
          <p:cNvSpPr>
            <a:spLocks noGrp="1"/>
          </p:cNvSpPr>
          <p:nvPr>
            <p:ph type="sldNum" sz="quarter" idx="12"/>
          </p:nvPr>
        </p:nvSpPr>
        <p:spPr>
          <a:xfrm>
            <a:off x="9220200" y="6096000"/>
            <a:ext cx="819150" cy="625476"/>
          </a:xfrm>
        </p:spPr>
        <p:txBody>
          <a:bodyPr/>
          <a:lstStyle/>
          <a:p>
            <a:fld id="{B6F15528-21DE-4FAA-801E-634DDDAF4B2B}" type="slidenum">
              <a:rPr lang="en-US" smtClean="0"/>
              <a:pPr/>
              <a:t>7</a:t>
            </a:fld>
            <a:endParaRPr lang="en-US" dirty="0"/>
          </a:p>
        </p:txBody>
      </p:sp>
      <p:sp>
        <p:nvSpPr>
          <p:cNvPr id="12" name="Rectangle 11">
            <a:extLst>
              <a:ext uri="{FF2B5EF4-FFF2-40B4-BE49-F238E27FC236}">
                <a16:creationId xmlns:a16="http://schemas.microsoft.com/office/drawing/2014/main" id="{F006130D-12F0-9B93-89FF-4EF59A3B3AFE}"/>
              </a:ext>
            </a:extLst>
          </p:cNvPr>
          <p:cNvSpPr/>
          <p:nvPr/>
        </p:nvSpPr>
        <p:spPr>
          <a:xfrm>
            <a:off x="1752600" y="1752600"/>
            <a:ext cx="10191750" cy="44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en-US" sz="2800" dirty="0">
                <a:solidFill>
                  <a:schemeClr val="tx1"/>
                </a:solidFill>
              </a:rPr>
              <a:t>1- Introduction</a:t>
            </a:r>
          </a:p>
          <a:p>
            <a:pPr>
              <a:defRPr/>
            </a:pPr>
            <a:r>
              <a:rPr lang="en-US" sz="2800" dirty="0">
                <a:solidFill>
                  <a:schemeClr val="tx1"/>
                </a:solidFill>
              </a:rPr>
              <a:t>2-problem statement and objective</a:t>
            </a:r>
          </a:p>
          <a:p>
            <a:pPr>
              <a:defRPr/>
            </a:pPr>
            <a:r>
              <a:rPr lang="en-US" sz="2800" dirty="0">
                <a:solidFill>
                  <a:srgbClr val="0070C0"/>
                </a:solidFill>
              </a:rPr>
              <a:t>3- Project Flow Diagram </a:t>
            </a:r>
          </a:p>
          <a:p>
            <a:pPr>
              <a:defRPr/>
            </a:pPr>
            <a:r>
              <a:rPr lang="en-US" sz="2800" dirty="0">
                <a:solidFill>
                  <a:schemeClr val="tx1"/>
                </a:solidFill>
              </a:rPr>
              <a:t>4-Related Work</a:t>
            </a:r>
          </a:p>
          <a:p>
            <a:pPr>
              <a:defRPr/>
            </a:pPr>
            <a:r>
              <a:rPr lang="en-US" sz="2800" dirty="0">
                <a:solidFill>
                  <a:schemeClr val="tx1"/>
                </a:solidFill>
              </a:rPr>
              <a:t>5- Face Detection</a:t>
            </a:r>
          </a:p>
          <a:p>
            <a:pPr>
              <a:defRPr/>
            </a:pPr>
            <a:r>
              <a:rPr lang="en-US" sz="2800" dirty="0">
                <a:solidFill>
                  <a:schemeClr val="tx1"/>
                </a:solidFill>
              </a:rPr>
              <a:t>6- Face Recognition</a:t>
            </a:r>
          </a:p>
          <a:p>
            <a:pPr>
              <a:defRPr/>
            </a:pPr>
            <a:r>
              <a:rPr lang="en-US" sz="2800" dirty="0">
                <a:solidFill>
                  <a:schemeClr val="tx1"/>
                </a:solidFill>
              </a:rPr>
              <a:t>7- Database</a:t>
            </a:r>
          </a:p>
          <a:p>
            <a:pPr>
              <a:defRPr/>
            </a:pPr>
            <a:r>
              <a:rPr lang="en-US" sz="2800" dirty="0">
                <a:solidFill>
                  <a:schemeClr val="tx1"/>
                </a:solidFill>
              </a:rPr>
              <a:t>8- Applications</a:t>
            </a:r>
          </a:p>
          <a:p>
            <a:pPr>
              <a:defRPr/>
            </a:pPr>
            <a:r>
              <a:rPr lang="en-US" sz="2800" dirty="0">
                <a:solidFill>
                  <a:schemeClr val="tx1"/>
                </a:solidFill>
              </a:rPr>
              <a:t>9- Conclusion</a:t>
            </a:r>
          </a:p>
          <a:p>
            <a:pPr>
              <a:defRPr/>
            </a:pPr>
            <a:r>
              <a:rPr lang="en-US" sz="2800" dirty="0">
                <a:solidFill>
                  <a:schemeClr val="tx1"/>
                </a:solidFill>
              </a:rPr>
              <a:t>10- References</a:t>
            </a:r>
          </a:p>
          <a:p>
            <a:pPr>
              <a:defRPr/>
            </a:pPr>
            <a:r>
              <a:rPr lang="en-US" sz="2800" dirty="0">
                <a:solidFill>
                  <a:schemeClr val="tx1"/>
                </a:solidFill>
              </a:rPr>
              <a:t>11-Future Work</a:t>
            </a:r>
          </a:p>
          <a:p>
            <a:pPr>
              <a:defRPr/>
            </a:pPr>
            <a:r>
              <a:rPr lang="en-US" sz="2800" dirty="0">
                <a:solidFill>
                  <a:schemeClr val="tx1"/>
                </a:solidFill>
              </a:rPr>
              <a:t>12- Time plan</a:t>
            </a:r>
          </a:p>
          <a:p>
            <a:pPr>
              <a:defRPr/>
            </a:pPr>
            <a:endParaRPr lang="en-US" sz="2800" dirty="0">
              <a:solidFill>
                <a:schemeClr val="tx1"/>
              </a:solidFill>
            </a:endParaRPr>
          </a:p>
        </p:txBody>
      </p:sp>
      <p:sp>
        <p:nvSpPr>
          <p:cNvPr id="9" name="Rectangle 8">
            <a:extLst>
              <a:ext uri="{FF2B5EF4-FFF2-40B4-BE49-F238E27FC236}">
                <a16:creationId xmlns:a16="http://schemas.microsoft.com/office/drawing/2014/main" id="{618CF8D5-7D2C-5F54-0271-AA0C7970927B}"/>
              </a:ext>
            </a:extLst>
          </p:cNvPr>
          <p:cNvSpPr/>
          <p:nvPr/>
        </p:nvSpPr>
        <p:spPr>
          <a:xfrm>
            <a:off x="2362200" y="2514600"/>
            <a:ext cx="14478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Isosceles Triangle 12">
            <a:extLst>
              <a:ext uri="{FF2B5EF4-FFF2-40B4-BE49-F238E27FC236}">
                <a16:creationId xmlns:a16="http://schemas.microsoft.com/office/drawing/2014/main" id="{12A88F0E-8FA8-337A-62F4-49D211536D1D}"/>
              </a:ext>
            </a:extLst>
          </p:cNvPr>
          <p:cNvSpPr/>
          <p:nvPr/>
        </p:nvSpPr>
        <p:spPr>
          <a:xfrm rot="5400000">
            <a:off x="4711763" y="3009330"/>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15" name="TextBox 14">
            <a:extLst>
              <a:ext uri="{FF2B5EF4-FFF2-40B4-BE49-F238E27FC236}">
                <a16:creationId xmlns:a16="http://schemas.microsoft.com/office/drawing/2014/main" id="{0EC30FD8-BE3A-071B-B446-A0F065470376}"/>
              </a:ext>
            </a:extLst>
          </p:cNvPr>
          <p:cNvSpPr txBox="1"/>
          <p:nvPr/>
        </p:nvSpPr>
        <p:spPr>
          <a:xfrm>
            <a:off x="2208755" y="3838982"/>
            <a:ext cx="4928675"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6.1- Definition.</a:t>
            </a:r>
          </a:p>
          <a:p>
            <a:pPr>
              <a:defRPr/>
            </a:pPr>
            <a:r>
              <a:rPr lang="en-US" dirty="0">
                <a:latin typeface="Amasis MT Pro Medium" panose="02040604050005020304" pitchFamily="18" charset="0"/>
              </a:rPr>
              <a:t>   6.2-Face Recognition History.</a:t>
            </a:r>
          </a:p>
          <a:p>
            <a:pPr lvl="0">
              <a:defRPr/>
            </a:pPr>
            <a:r>
              <a:rPr lang="en-US" dirty="0">
                <a:latin typeface="Amasis MT Pro Medium" panose="02040604050005020304" pitchFamily="18" charset="0"/>
              </a:rPr>
              <a:t>   6.3- Comparison between different          algorithms.</a:t>
            </a:r>
          </a:p>
          <a:p>
            <a:pPr lvl="0">
              <a:defRPr/>
            </a:pPr>
            <a:r>
              <a:rPr lang="en-US" dirty="0">
                <a:latin typeface="Amasis MT Pro Medium" panose="02040604050005020304" pitchFamily="18" charset="0"/>
              </a:rPr>
              <a:t>    6.4-  FaceNet Algorithm.</a:t>
            </a:r>
          </a:p>
          <a:p>
            <a:pPr lvl="0">
              <a:defRPr/>
            </a:pPr>
            <a:r>
              <a:rPr lang="en-US" dirty="0">
                <a:latin typeface="Amasis MT Pro Medium" panose="02040604050005020304" pitchFamily="18" charset="0"/>
              </a:rPr>
              <a:t>    6.5- FaceNet Architecture.</a:t>
            </a:r>
          </a:p>
        </p:txBody>
      </p:sp>
      <p:sp>
        <p:nvSpPr>
          <p:cNvPr id="10" name="TextBox 9">
            <a:extLst>
              <a:ext uri="{FF2B5EF4-FFF2-40B4-BE49-F238E27FC236}">
                <a16:creationId xmlns:a16="http://schemas.microsoft.com/office/drawing/2014/main" id="{587BBC2E-620A-B4D3-B0C5-F344D7AF8528}"/>
              </a:ext>
            </a:extLst>
          </p:cNvPr>
          <p:cNvSpPr txBox="1"/>
          <p:nvPr/>
        </p:nvSpPr>
        <p:spPr>
          <a:xfrm>
            <a:off x="-213800" y="3423730"/>
            <a:ext cx="5151999"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5.1- Definition and work technic.</a:t>
            </a:r>
          </a:p>
          <a:p>
            <a:pPr lvl="0">
              <a:defRPr/>
            </a:pPr>
            <a:r>
              <a:rPr lang="en-US" dirty="0">
                <a:latin typeface="Amasis MT Pro Medium" panose="02040604050005020304" pitchFamily="18" charset="0"/>
              </a:rPr>
              <a:t>    5.2- Techniques Methods in Faces Detection.</a:t>
            </a:r>
          </a:p>
          <a:p>
            <a:pPr lvl="0">
              <a:defRPr/>
            </a:pPr>
            <a:r>
              <a:rPr lang="en-US" dirty="0">
                <a:latin typeface="Amasis MT Pro Medium" panose="02040604050005020304" pitchFamily="18" charset="0"/>
              </a:rPr>
              <a:t>    5.3- YOLO algorithm and benefits of using it.</a:t>
            </a:r>
          </a:p>
          <a:p>
            <a:pPr lvl="0">
              <a:defRPr/>
            </a:pPr>
            <a:r>
              <a:rPr lang="en-US" dirty="0">
                <a:latin typeface="Amasis MT Pro Medium" panose="02040604050005020304" pitchFamily="18" charset="0"/>
              </a:rPr>
              <a:t>    5.4-  YOLOv11compared with other versions.</a:t>
            </a:r>
          </a:p>
          <a:p>
            <a:pPr lvl="0">
              <a:defRPr/>
            </a:pPr>
            <a:r>
              <a:rPr lang="en-US" dirty="0">
                <a:latin typeface="Amasis MT Pro Medium" panose="02040604050005020304" pitchFamily="18" charset="0"/>
              </a:rPr>
              <a:t>    5.5- YOLO11 Architecture. </a:t>
            </a:r>
          </a:p>
          <a:p>
            <a:pPr lvl="0">
              <a:defRPr/>
            </a:pPr>
            <a:r>
              <a:rPr lang="en-US" dirty="0">
                <a:latin typeface="Amasis MT Pro Medium" panose="02040604050005020304" pitchFamily="18" charset="0"/>
              </a:rPr>
              <a:t>    5.6- Results.</a:t>
            </a:r>
          </a:p>
        </p:txBody>
      </p:sp>
      <p:sp>
        <p:nvSpPr>
          <p:cNvPr id="5" name="Arrow: Left 4">
            <a:extLst>
              <a:ext uri="{FF2B5EF4-FFF2-40B4-BE49-F238E27FC236}">
                <a16:creationId xmlns:a16="http://schemas.microsoft.com/office/drawing/2014/main" id="{AA236EE4-0EF8-699A-EB1B-C9BB7018A389}"/>
              </a:ext>
            </a:extLst>
          </p:cNvPr>
          <p:cNvSpPr/>
          <p:nvPr/>
        </p:nvSpPr>
        <p:spPr>
          <a:xfrm>
            <a:off x="5690665" y="2066448"/>
            <a:ext cx="810670"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852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3"/>
                    </p:tgtEl>
                  </p:cond>
                </p:stCondLst>
                <p:endSync evt="end" delay="0">
                  <p:rtn val="all"/>
                </p:endSync>
                <p:childTnLst>
                  <p:par>
                    <p:cTn id="11" fill="hold">
                      <p:stCondLst>
                        <p:cond delay="0"/>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9" restart="whenNotActive" fill="hold" evtFilter="cancelBubble" nodeType="interactiveSeq">
                <p:stCondLst>
                  <p:cond evt="onClick" delay="0">
                    <p:tgtEl>
                      <p:spTgt spid="14"/>
                    </p:tgtEl>
                  </p:cond>
                </p:stCondLst>
                <p:endSync evt="end" delay="0">
                  <p:rtn val="all"/>
                </p:endSync>
                <p:childTnLst>
                  <p:par>
                    <p:cTn id="20" fill="hold">
                      <p:stCondLst>
                        <p:cond delay="0"/>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5" grpId="0" animBg="1"/>
      <p:bldP spid="15" grpId="1" animBg="1"/>
      <p:bldP spid="10" grpId="0" animBg="1"/>
      <p:bldP spid="10" grpId="1"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Page-1"/>
        <p:cNvGrpSpPr/>
        <p:nvPr/>
      </p:nvGrpSpPr>
      <p:grpSpPr>
        <a:xfrm>
          <a:off x="0" y="0"/>
          <a:ext cx="0" cy="0"/>
          <a:chOff x="0" y="0"/>
          <a:chExt cx="0" cy="0"/>
        </a:xfrm>
      </p:grpSpPr>
      <p:sp>
        <p:nvSpPr>
          <p:cNvPr id="155" name="Ring"/>
          <p:cNvSpPr/>
          <p:nvPr/>
        </p:nvSpPr>
        <p:spPr>
          <a:xfrm>
            <a:off x="3909816" y="1590656"/>
            <a:ext cx="3830400" cy="3830400"/>
          </a:xfrm>
          <a:custGeom>
            <a:avLst/>
            <a:gdLst>
              <a:gd name="connsiteX0" fmla="*/ 0 w 3830400"/>
              <a:gd name="connsiteY0" fmla="*/ 1915200 h 3830400"/>
              <a:gd name="connsiteX1" fmla="*/ 1915200 w 3830400"/>
              <a:gd name="connsiteY1" fmla="*/ 0 h 3830400"/>
              <a:gd name="connsiteX2" fmla="*/ 3830400 w 3830400"/>
              <a:gd name="connsiteY2" fmla="*/ 1915200 h 3830400"/>
              <a:gd name="connsiteX3" fmla="*/ 1915200 w 3830400"/>
              <a:gd name="connsiteY3" fmla="*/ 3830400 h 3830400"/>
            </a:gdLst>
            <a:ahLst/>
            <a:cxnLst>
              <a:cxn ang="0">
                <a:pos x="connsiteX0" y="connsiteY0"/>
              </a:cxn>
              <a:cxn ang="0">
                <a:pos x="connsiteX1" y="connsiteY1"/>
              </a:cxn>
              <a:cxn ang="0">
                <a:pos x="connsiteX2" y="connsiteY2"/>
              </a:cxn>
              <a:cxn ang="0">
                <a:pos x="connsiteX3" y="connsiteY3"/>
              </a:cxn>
            </a:cxnLst>
            <a:rect l="l" t="t" r="r" b="b"/>
            <a:pathLst>
              <a:path w="3830400" h="3830400" stroke="0">
                <a:moveTo>
                  <a:pt x="3830400" y="1915200"/>
                </a:moveTo>
                <a:cubicBezTo>
                  <a:pt x="3830400" y="2972936"/>
                  <a:pt x="2972936" y="3830400"/>
                  <a:pt x="1915200" y="3830400"/>
                </a:cubicBezTo>
                <a:cubicBezTo>
                  <a:pt x="857464" y="3830400"/>
                  <a:pt x="0" y="2972936"/>
                  <a:pt x="0" y="1915200"/>
                </a:cubicBezTo>
                <a:cubicBezTo>
                  <a:pt x="0" y="857464"/>
                  <a:pt x="857464" y="0"/>
                  <a:pt x="1915200" y="0"/>
                </a:cubicBezTo>
                <a:cubicBezTo>
                  <a:pt x="2972936" y="0"/>
                  <a:pt x="3830400" y="857464"/>
                  <a:pt x="3830400" y="1915200"/>
                </a:cubicBezTo>
                <a:close/>
                <a:moveTo>
                  <a:pt x="453600" y="1915200"/>
                </a:moveTo>
                <a:cubicBezTo>
                  <a:pt x="453600" y="2722419"/>
                  <a:pt x="1107981" y="3376800"/>
                  <a:pt x="1915200" y="3376800"/>
                </a:cubicBezTo>
                <a:cubicBezTo>
                  <a:pt x="2722419" y="3376800"/>
                  <a:pt x="3376800" y="2722419"/>
                  <a:pt x="3376800" y="1915200"/>
                </a:cubicBezTo>
                <a:cubicBezTo>
                  <a:pt x="3376800" y="1107981"/>
                  <a:pt x="2722419" y="453600"/>
                  <a:pt x="1915200" y="453600"/>
                </a:cubicBezTo>
                <a:cubicBezTo>
                  <a:pt x="1107981" y="453600"/>
                  <a:pt x="453600" y="1107981"/>
                  <a:pt x="453600" y="1915200"/>
                </a:cubicBezTo>
                <a:close/>
              </a:path>
              <a:path w="3830400" h="3830400" fill="none">
                <a:moveTo>
                  <a:pt x="3830400" y="1915200"/>
                </a:moveTo>
                <a:cubicBezTo>
                  <a:pt x="3830400" y="2972936"/>
                  <a:pt x="2972936" y="3830400"/>
                  <a:pt x="1915200" y="3830400"/>
                </a:cubicBezTo>
                <a:cubicBezTo>
                  <a:pt x="857464" y="3830400"/>
                  <a:pt x="0" y="2972936"/>
                  <a:pt x="0" y="1915200"/>
                </a:cubicBezTo>
                <a:cubicBezTo>
                  <a:pt x="0" y="857464"/>
                  <a:pt x="857464" y="0"/>
                  <a:pt x="1915200" y="0"/>
                </a:cubicBezTo>
                <a:cubicBezTo>
                  <a:pt x="2972936" y="0"/>
                  <a:pt x="3830400" y="857464"/>
                  <a:pt x="3830400" y="1915200"/>
                </a:cubicBezTo>
                <a:close/>
                <a:moveTo>
                  <a:pt x="453600" y="1915200"/>
                </a:moveTo>
                <a:cubicBezTo>
                  <a:pt x="453600" y="2722419"/>
                  <a:pt x="1107981" y="3376800"/>
                  <a:pt x="1915200" y="3376800"/>
                </a:cubicBezTo>
                <a:cubicBezTo>
                  <a:pt x="2722419" y="3376800"/>
                  <a:pt x="3376800" y="2722419"/>
                  <a:pt x="3376800" y="1915200"/>
                </a:cubicBezTo>
                <a:cubicBezTo>
                  <a:pt x="3376800" y="1107981"/>
                  <a:pt x="2722419" y="453600"/>
                  <a:pt x="1915200" y="453600"/>
                </a:cubicBezTo>
                <a:cubicBezTo>
                  <a:pt x="1107981" y="453600"/>
                  <a:pt x="453600" y="1107981"/>
                  <a:pt x="453600" y="1915200"/>
                </a:cubicBezTo>
                <a:close/>
              </a:path>
            </a:pathLst>
          </a:custGeom>
          <a:solidFill>
            <a:srgbClr val="595959"/>
          </a:solidFill>
          <a:ln w="8400" cap="flat">
            <a:noFill/>
            <a:miter/>
          </a:ln>
        </p:spPr>
        <p:txBody>
          <a:bodyPr/>
          <a:lstStyle/>
          <a:p>
            <a:endParaRPr lang="en-US"/>
          </a:p>
        </p:txBody>
      </p:sp>
      <p:sp>
        <p:nvSpPr>
          <p:cNvPr id="156" name="Circle"/>
          <p:cNvSpPr/>
          <p:nvPr/>
        </p:nvSpPr>
        <p:spPr>
          <a:xfrm>
            <a:off x="4119816" y="1803596"/>
            <a:ext cx="3410400" cy="3410400"/>
          </a:xfrm>
          <a:custGeom>
            <a:avLst/>
            <a:gdLst>
              <a:gd name="connsiteX0" fmla="*/ 0 w 3410400"/>
              <a:gd name="connsiteY0" fmla="*/ 1705200 h 3410400"/>
              <a:gd name="connsiteX1" fmla="*/ 1705200 w 3410400"/>
              <a:gd name="connsiteY1" fmla="*/ 0 h 3410400"/>
              <a:gd name="connsiteX2" fmla="*/ 3410400 w 3410400"/>
              <a:gd name="connsiteY2" fmla="*/ 1705200 h 3410400"/>
              <a:gd name="connsiteX3" fmla="*/ 1705200 w 3410400"/>
              <a:gd name="connsiteY3" fmla="*/ 3410400 h 3410400"/>
            </a:gdLst>
            <a:ahLst/>
            <a:cxnLst>
              <a:cxn ang="0">
                <a:pos x="connsiteX0" y="connsiteY0"/>
              </a:cxn>
              <a:cxn ang="0">
                <a:pos x="connsiteX1" y="connsiteY1"/>
              </a:cxn>
              <a:cxn ang="0">
                <a:pos x="connsiteX2" y="connsiteY2"/>
              </a:cxn>
              <a:cxn ang="0">
                <a:pos x="connsiteX3" y="connsiteY3"/>
              </a:cxn>
            </a:cxnLst>
            <a:rect l="l" t="t" r="r" b="b"/>
            <a:pathLst>
              <a:path w="3410400" h="3410400" stroke="0">
                <a:moveTo>
                  <a:pt x="0" y="1705200"/>
                </a:moveTo>
                <a:cubicBezTo>
                  <a:pt x="0" y="763445"/>
                  <a:pt x="763445" y="0"/>
                  <a:pt x="1705200" y="0"/>
                </a:cubicBezTo>
                <a:cubicBezTo>
                  <a:pt x="2646958" y="0"/>
                  <a:pt x="3410400" y="763445"/>
                  <a:pt x="3410400" y="1705200"/>
                </a:cubicBezTo>
                <a:cubicBezTo>
                  <a:pt x="3410400" y="2646958"/>
                  <a:pt x="2646958" y="3410400"/>
                  <a:pt x="1705200" y="3410400"/>
                </a:cubicBezTo>
                <a:cubicBezTo>
                  <a:pt x="763445" y="3410400"/>
                  <a:pt x="0" y="2646958"/>
                  <a:pt x="0" y="1705200"/>
                </a:cubicBezTo>
                <a:close/>
              </a:path>
              <a:path w="3410400" h="3410400" fill="none">
                <a:moveTo>
                  <a:pt x="0" y="1705200"/>
                </a:moveTo>
                <a:cubicBezTo>
                  <a:pt x="0" y="763445"/>
                  <a:pt x="763445" y="0"/>
                  <a:pt x="1705200" y="0"/>
                </a:cubicBezTo>
                <a:cubicBezTo>
                  <a:pt x="2646958" y="0"/>
                  <a:pt x="3410400" y="763445"/>
                  <a:pt x="3410400" y="1705200"/>
                </a:cubicBezTo>
                <a:cubicBezTo>
                  <a:pt x="3410400" y="2646958"/>
                  <a:pt x="2646958" y="3410400"/>
                  <a:pt x="1705200" y="3410400"/>
                </a:cubicBezTo>
                <a:cubicBezTo>
                  <a:pt x="763445" y="3410400"/>
                  <a:pt x="0" y="2646958"/>
                  <a:pt x="0" y="1705200"/>
                </a:cubicBezTo>
                <a:close/>
              </a:path>
            </a:pathLst>
          </a:custGeom>
          <a:noFill/>
          <a:ln w="8400" cap="flat">
            <a:solidFill>
              <a:srgbClr val="FFFFFF"/>
            </a:solidFill>
            <a:custDash>
              <a:ds d="1100000" sp="500000"/>
            </a:custDash>
            <a:miter/>
          </a:ln>
        </p:spPr>
        <p:txBody>
          <a:bodyPr/>
          <a:lstStyle/>
          <a:p>
            <a:endParaRPr lang="en-US"/>
          </a:p>
        </p:txBody>
      </p:sp>
      <p:sp>
        <p:nvSpPr>
          <p:cNvPr id="157" name="8"/>
          <p:cNvSpPr/>
          <p:nvPr/>
        </p:nvSpPr>
        <p:spPr>
          <a:xfrm>
            <a:off x="4254216" y="2569256"/>
            <a:ext cx="134400" cy="138600"/>
          </a:xfrm>
          <a:custGeom>
            <a:avLst/>
            <a:gdLst>
              <a:gd name="connsiteX0" fmla="*/ 0 w 134400"/>
              <a:gd name="connsiteY0" fmla="*/ 69300 h 138600"/>
              <a:gd name="connsiteX1" fmla="*/ 67200 w 134400"/>
              <a:gd name="connsiteY1" fmla="*/ 0 h 138600"/>
              <a:gd name="connsiteX2" fmla="*/ 134400 w 134400"/>
              <a:gd name="connsiteY2" fmla="*/ 69300 h 138600"/>
              <a:gd name="connsiteX3" fmla="*/ 67200 w 134400"/>
              <a:gd name="connsiteY3" fmla="*/ 138600 h 138600"/>
            </a:gdLst>
            <a:ahLst/>
            <a:cxnLst>
              <a:cxn ang="0">
                <a:pos x="connsiteX0" y="connsiteY0"/>
              </a:cxn>
              <a:cxn ang="0">
                <a:pos x="connsiteX1" y="connsiteY1"/>
              </a:cxn>
              <a:cxn ang="0">
                <a:pos x="connsiteX2" y="connsiteY2"/>
              </a:cxn>
              <a:cxn ang="0">
                <a:pos x="connsiteX3" y="connsiteY3"/>
              </a:cxn>
            </a:cxnLst>
            <a:rect l="l" t="t" r="r" b="b"/>
            <a:pathLst>
              <a:path w="134400" h="138600" stroke="0">
                <a:moveTo>
                  <a:pt x="0" y="69300"/>
                </a:moveTo>
                <a:cubicBezTo>
                  <a:pt x="0" y="31027"/>
                  <a:pt x="30087" y="0"/>
                  <a:pt x="67200" y="0"/>
                </a:cubicBezTo>
                <a:cubicBezTo>
                  <a:pt x="104314" y="0"/>
                  <a:pt x="134400" y="31027"/>
                  <a:pt x="134400" y="69300"/>
                </a:cubicBezTo>
                <a:cubicBezTo>
                  <a:pt x="134400" y="107573"/>
                  <a:pt x="104314" y="138600"/>
                  <a:pt x="67200" y="138600"/>
                </a:cubicBezTo>
                <a:cubicBezTo>
                  <a:pt x="30087" y="138600"/>
                  <a:pt x="0" y="107573"/>
                  <a:pt x="0" y="69300"/>
                </a:cubicBezTo>
                <a:close/>
              </a:path>
              <a:path w="134400" h="138600" fill="none">
                <a:moveTo>
                  <a:pt x="0" y="69300"/>
                </a:moveTo>
                <a:cubicBezTo>
                  <a:pt x="0" y="31027"/>
                  <a:pt x="30087" y="0"/>
                  <a:pt x="67200" y="0"/>
                </a:cubicBezTo>
                <a:cubicBezTo>
                  <a:pt x="104314" y="0"/>
                  <a:pt x="134400" y="31027"/>
                  <a:pt x="134400" y="69300"/>
                </a:cubicBezTo>
                <a:cubicBezTo>
                  <a:pt x="134400" y="107573"/>
                  <a:pt x="104314" y="138600"/>
                  <a:pt x="67200" y="138600"/>
                </a:cubicBezTo>
                <a:cubicBezTo>
                  <a:pt x="30087" y="138600"/>
                  <a:pt x="0" y="107573"/>
                  <a:pt x="0" y="69300"/>
                </a:cubicBezTo>
                <a:close/>
              </a:path>
            </a:pathLst>
          </a:custGeom>
          <a:solidFill>
            <a:srgbClr val="567BEA"/>
          </a:solidFill>
          <a:ln w="8400" cap="flat">
            <a:solidFill>
              <a:srgbClr val="567BEA"/>
            </a:solidFill>
            <a:miter/>
          </a:ln>
        </p:spPr>
        <p:txBody>
          <a:bodyPr/>
          <a:lstStyle/>
          <a:p>
            <a:endParaRPr lang="en-US"/>
          </a:p>
        </p:txBody>
      </p:sp>
      <p:sp>
        <p:nvSpPr>
          <p:cNvPr id="158" name="7"/>
          <p:cNvSpPr/>
          <p:nvPr/>
        </p:nvSpPr>
        <p:spPr>
          <a:xfrm>
            <a:off x="4077816" y="3749457"/>
            <a:ext cx="151200" cy="159598"/>
          </a:xfrm>
          <a:custGeom>
            <a:avLst/>
            <a:gdLst>
              <a:gd name="connsiteX0" fmla="*/ 0 w 151200"/>
              <a:gd name="connsiteY0" fmla="*/ 79799 h 159598"/>
              <a:gd name="connsiteX1" fmla="*/ 75600 w 151200"/>
              <a:gd name="connsiteY1" fmla="*/ 0 h 159598"/>
              <a:gd name="connsiteX2" fmla="*/ 151200 w 151200"/>
              <a:gd name="connsiteY2" fmla="*/ 79799 h 159598"/>
              <a:gd name="connsiteX3" fmla="*/ 75600 w 151200"/>
              <a:gd name="connsiteY3" fmla="*/ 159598 h 159598"/>
            </a:gdLst>
            <a:ahLst/>
            <a:cxnLst>
              <a:cxn ang="0">
                <a:pos x="connsiteX0" y="connsiteY0"/>
              </a:cxn>
              <a:cxn ang="0">
                <a:pos x="connsiteX1" y="connsiteY1"/>
              </a:cxn>
              <a:cxn ang="0">
                <a:pos x="connsiteX2" y="connsiteY2"/>
              </a:cxn>
              <a:cxn ang="0">
                <a:pos x="connsiteX3" y="connsiteY3"/>
              </a:cxn>
            </a:cxnLst>
            <a:rect l="l" t="t" r="r" b="b"/>
            <a:pathLst>
              <a:path w="151200" h="159598" stroke="0">
                <a:moveTo>
                  <a:pt x="0" y="79799"/>
                </a:moveTo>
                <a:cubicBezTo>
                  <a:pt x="0" y="35727"/>
                  <a:pt x="33847" y="0"/>
                  <a:pt x="75600" y="0"/>
                </a:cubicBezTo>
                <a:cubicBezTo>
                  <a:pt x="117353" y="0"/>
                  <a:pt x="151200" y="35727"/>
                  <a:pt x="151200" y="79799"/>
                </a:cubicBezTo>
                <a:cubicBezTo>
                  <a:pt x="151200" y="123871"/>
                  <a:pt x="117353" y="159598"/>
                  <a:pt x="75600" y="159598"/>
                </a:cubicBezTo>
                <a:cubicBezTo>
                  <a:pt x="33847" y="159598"/>
                  <a:pt x="0" y="123871"/>
                  <a:pt x="0" y="79799"/>
                </a:cubicBezTo>
                <a:close/>
              </a:path>
              <a:path w="151200" h="159598" fill="none">
                <a:moveTo>
                  <a:pt x="0" y="79799"/>
                </a:moveTo>
                <a:cubicBezTo>
                  <a:pt x="0" y="35727"/>
                  <a:pt x="33847" y="0"/>
                  <a:pt x="75600" y="0"/>
                </a:cubicBezTo>
                <a:cubicBezTo>
                  <a:pt x="117353" y="0"/>
                  <a:pt x="151200" y="35727"/>
                  <a:pt x="151200" y="79799"/>
                </a:cubicBezTo>
                <a:cubicBezTo>
                  <a:pt x="151200" y="123871"/>
                  <a:pt x="117353" y="159598"/>
                  <a:pt x="75600" y="159598"/>
                </a:cubicBezTo>
                <a:cubicBezTo>
                  <a:pt x="33847" y="159598"/>
                  <a:pt x="0" y="123871"/>
                  <a:pt x="0" y="79799"/>
                </a:cubicBezTo>
                <a:close/>
              </a:path>
            </a:pathLst>
          </a:custGeom>
          <a:solidFill>
            <a:srgbClr val="4565AB"/>
          </a:solidFill>
          <a:ln w="8400" cap="flat">
            <a:solidFill>
              <a:srgbClr val="FFFFFF"/>
            </a:solidFill>
            <a:miter/>
          </a:ln>
        </p:spPr>
        <p:txBody>
          <a:bodyPr/>
          <a:lstStyle/>
          <a:p>
            <a:endParaRPr lang="en-US"/>
          </a:p>
        </p:txBody>
      </p:sp>
      <p:sp>
        <p:nvSpPr>
          <p:cNvPr id="159" name="6"/>
          <p:cNvSpPr/>
          <p:nvPr/>
        </p:nvSpPr>
        <p:spPr>
          <a:xfrm>
            <a:off x="4661614" y="4755359"/>
            <a:ext cx="144282" cy="153297"/>
          </a:xfrm>
          <a:custGeom>
            <a:avLst/>
            <a:gdLst>
              <a:gd name="connsiteX0" fmla="*/ 0 w 144282"/>
              <a:gd name="connsiteY0" fmla="*/ 76648 h 153297"/>
              <a:gd name="connsiteX1" fmla="*/ 72141 w 144282"/>
              <a:gd name="connsiteY1" fmla="*/ 0 h 153297"/>
              <a:gd name="connsiteX2" fmla="*/ 144282 w 144282"/>
              <a:gd name="connsiteY2" fmla="*/ 76648 h 153297"/>
              <a:gd name="connsiteX3" fmla="*/ 72141 w 144282"/>
              <a:gd name="connsiteY3" fmla="*/ 153297 h 153297"/>
            </a:gdLst>
            <a:ahLst/>
            <a:cxnLst>
              <a:cxn ang="0">
                <a:pos x="connsiteX0" y="connsiteY0"/>
              </a:cxn>
              <a:cxn ang="0">
                <a:pos x="connsiteX1" y="connsiteY1"/>
              </a:cxn>
              <a:cxn ang="0">
                <a:pos x="connsiteX2" y="connsiteY2"/>
              </a:cxn>
              <a:cxn ang="0">
                <a:pos x="connsiteX3" y="connsiteY3"/>
              </a:cxn>
            </a:cxnLst>
            <a:rect l="l" t="t" r="r" b="b"/>
            <a:pathLst>
              <a:path w="144282" h="153297" stroke="0">
                <a:moveTo>
                  <a:pt x="0" y="76648"/>
                </a:moveTo>
                <a:cubicBezTo>
                  <a:pt x="0" y="34317"/>
                  <a:pt x="32299" y="0"/>
                  <a:pt x="72141" y="0"/>
                </a:cubicBezTo>
                <a:cubicBezTo>
                  <a:pt x="111983" y="0"/>
                  <a:pt x="144282" y="34317"/>
                  <a:pt x="144282" y="76648"/>
                </a:cubicBezTo>
                <a:cubicBezTo>
                  <a:pt x="144282" y="118980"/>
                  <a:pt x="111983" y="153297"/>
                  <a:pt x="72141" y="153297"/>
                </a:cubicBezTo>
                <a:cubicBezTo>
                  <a:pt x="32299" y="153297"/>
                  <a:pt x="0" y="118980"/>
                  <a:pt x="0" y="76648"/>
                </a:cubicBezTo>
                <a:close/>
              </a:path>
              <a:path w="144282" h="153297" fill="none">
                <a:moveTo>
                  <a:pt x="0" y="76648"/>
                </a:moveTo>
                <a:cubicBezTo>
                  <a:pt x="0" y="34317"/>
                  <a:pt x="32299" y="0"/>
                  <a:pt x="72141" y="0"/>
                </a:cubicBezTo>
                <a:cubicBezTo>
                  <a:pt x="111983" y="0"/>
                  <a:pt x="144282" y="34317"/>
                  <a:pt x="144282" y="76648"/>
                </a:cubicBezTo>
                <a:cubicBezTo>
                  <a:pt x="144282" y="118980"/>
                  <a:pt x="111983" y="153297"/>
                  <a:pt x="72141" y="153297"/>
                </a:cubicBezTo>
                <a:cubicBezTo>
                  <a:pt x="32299" y="153297"/>
                  <a:pt x="0" y="118980"/>
                  <a:pt x="0" y="76648"/>
                </a:cubicBezTo>
                <a:close/>
              </a:path>
            </a:pathLst>
          </a:custGeom>
          <a:solidFill>
            <a:srgbClr val="30487D"/>
          </a:solidFill>
          <a:ln w="8400" cap="flat">
            <a:solidFill>
              <a:srgbClr val="30487D"/>
            </a:solidFill>
            <a:miter/>
          </a:ln>
        </p:spPr>
        <p:txBody>
          <a:bodyPr/>
          <a:lstStyle/>
          <a:p>
            <a:endParaRPr lang="en-US"/>
          </a:p>
        </p:txBody>
      </p:sp>
      <p:sp>
        <p:nvSpPr>
          <p:cNvPr id="160" name="5"/>
          <p:cNvSpPr/>
          <p:nvPr/>
        </p:nvSpPr>
        <p:spPr>
          <a:xfrm>
            <a:off x="5885916" y="5120148"/>
            <a:ext cx="149100" cy="153912"/>
          </a:xfrm>
          <a:custGeom>
            <a:avLst/>
            <a:gdLst>
              <a:gd name="connsiteX0" fmla="*/ 0 w 149100"/>
              <a:gd name="connsiteY0" fmla="*/ 76956 h 153912"/>
              <a:gd name="connsiteX1" fmla="*/ 74550 w 149100"/>
              <a:gd name="connsiteY1" fmla="*/ 0 h 153912"/>
              <a:gd name="connsiteX2" fmla="*/ 149100 w 149100"/>
              <a:gd name="connsiteY2" fmla="*/ 76956 h 153912"/>
              <a:gd name="connsiteX3" fmla="*/ 74550 w 149100"/>
              <a:gd name="connsiteY3" fmla="*/ 153912 h 153912"/>
            </a:gdLst>
            <a:ahLst/>
            <a:cxnLst>
              <a:cxn ang="0">
                <a:pos x="connsiteX0" y="connsiteY0"/>
              </a:cxn>
              <a:cxn ang="0">
                <a:pos x="connsiteX1" y="connsiteY1"/>
              </a:cxn>
              <a:cxn ang="0">
                <a:pos x="connsiteX2" y="connsiteY2"/>
              </a:cxn>
              <a:cxn ang="0">
                <a:pos x="connsiteX3" y="connsiteY3"/>
              </a:cxn>
            </a:cxnLst>
            <a:rect l="l" t="t" r="r" b="b"/>
            <a:pathLst>
              <a:path w="149100" h="153912" stroke="0">
                <a:moveTo>
                  <a:pt x="0" y="76956"/>
                </a:moveTo>
                <a:cubicBezTo>
                  <a:pt x="0" y="34454"/>
                  <a:pt x="33377" y="0"/>
                  <a:pt x="74550" y="0"/>
                </a:cubicBezTo>
                <a:cubicBezTo>
                  <a:pt x="115723" y="0"/>
                  <a:pt x="149100" y="34454"/>
                  <a:pt x="149100" y="76956"/>
                </a:cubicBezTo>
                <a:cubicBezTo>
                  <a:pt x="149100" y="119457"/>
                  <a:pt x="115723" y="153912"/>
                  <a:pt x="74550" y="153912"/>
                </a:cubicBezTo>
                <a:cubicBezTo>
                  <a:pt x="33377" y="153912"/>
                  <a:pt x="0" y="119457"/>
                  <a:pt x="0" y="76956"/>
                </a:cubicBezTo>
                <a:close/>
              </a:path>
              <a:path w="149100" h="153912" fill="none">
                <a:moveTo>
                  <a:pt x="0" y="76956"/>
                </a:moveTo>
                <a:cubicBezTo>
                  <a:pt x="0" y="34454"/>
                  <a:pt x="33377" y="0"/>
                  <a:pt x="74550" y="0"/>
                </a:cubicBezTo>
                <a:cubicBezTo>
                  <a:pt x="115723" y="0"/>
                  <a:pt x="149100" y="34454"/>
                  <a:pt x="149100" y="76956"/>
                </a:cubicBezTo>
                <a:cubicBezTo>
                  <a:pt x="149100" y="119457"/>
                  <a:pt x="115723" y="153912"/>
                  <a:pt x="74550" y="153912"/>
                </a:cubicBezTo>
                <a:cubicBezTo>
                  <a:pt x="33377" y="153912"/>
                  <a:pt x="0" y="119457"/>
                  <a:pt x="0" y="76956"/>
                </a:cubicBezTo>
                <a:close/>
              </a:path>
            </a:pathLst>
          </a:custGeom>
          <a:solidFill>
            <a:srgbClr val="7A98D8"/>
          </a:solidFill>
          <a:ln w="8400" cap="flat">
            <a:solidFill>
              <a:srgbClr val="7A98D8"/>
            </a:solidFill>
            <a:miter/>
          </a:ln>
        </p:spPr>
        <p:txBody>
          <a:bodyPr/>
          <a:lstStyle/>
          <a:p>
            <a:endParaRPr lang="en-US"/>
          </a:p>
        </p:txBody>
      </p:sp>
      <p:sp>
        <p:nvSpPr>
          <p:cNvPr id="161" name="4"/>
          <p:cNvSpPr/>
          <p:nvPr/>
        </p:nvSpPr>
        <p:spPr>
          <a:xfrm>
            <a:off x="7009416" y="4589461"/>
            <a:ext cx="134400" cy="129823"/>
          </a:xfrm>
          <a:custGeom>
            <a:avLst/>
            <a:gdLst>
              <a:gd name="connsiteX0" fmla="*/ 0 w 134400"/>
              <a:gd name="connsiteY0" fmla="*/ 64911 h 129823"/>
              <a:gd name="connsiteX1" fmla="*/ 67200 w 134400"/>
              <a:gd name="connsiteY1" fmla="*/ 0 h 129823"/>
              <a:gd name="connsiteX2" fmla="*/ 134400 w 134400"/>
              <a:gd name="connsiteY2" fmla="*/ 64911 h 129823"/>
              <a:gd name="connsiteX3" fmla="*/ 67200 w 134400"/>
              <a:gd name="connsiteY3" fmla="*/ 129823 h 129823"/>
            </a:gdLst>
            <a:ahLst/>
            <a:cxnLst>
              <a:cxn ang="0">
                <a:pos x="connsiteX0" y="connsiteY0"/>
              </a:cxn>
              <a:cxn ang="0">
                <a:pos x="connsiteX1" y="connsiteY1"/>
              </a:cxn>
              <a:cxn ang="0">
                <a:pos x="connsiteX2" y="connsiteY2"/>
              </a:cxn>
              <a:cxn ang="0">
                <a:pos x="connsiteX3" y="connsiteY3"/>
              </a:cxn>
            </a:cxnLst>
            <a:rect l="l" t="t" r="r" b="b"/>
            <a:pathLst>
              <a:path w="134400" h="129823" stroke="0">
                <a:moveTo>
                  <a:pt x="0" y="64911"/>
                </a:moveTo>
                <a:cubicBezTo>
                  <a:pt x="0" y="29062"/>
                  <a:pt x="30087" y="0"/>
                  <a:pt x="67200" y="0"/>
                </a:cubicBezTo>
                <a:cubicBezTo>
                  <a:pt x="104314" y="0"/>
                  <a:pt x="134400" y="29062"/>
                  <a:pt x="134400" y="64911"/>
                </a:cubicBezTo>
                <a:cubicBezTo>
                  <a:pt x="134400" y="100761"/>
                  <a:pt x="104314" y="129823"/>
                  <a:pt x="67200" y="129823"/>
                </a:cubicBezTo>
                <a:cubicBezTo>
                  <a:pt x="30087" y="129823"/>
                  <a:pt x="0" y="100761"/>
                  <a:pt x="0" y="64911"/>
                </a:cubicBezTo>
                <a:close/>
              </a:path>
              <a:path w="134400" h="129823" fill="none">
                <a:moveTo>
                  <a:pt x="0" y="64911"/>
                </a:moveTo>
                <a:cubicBezTo>
                  <a:pt x="0" y="29062"/>
                  <a:pt x="30087" y="0"/>
                  <a:pt x="67200" y="0"/>
                </a:cubicBezTo>
                <a:cubicBezTo>
                  <a:pt x="104314" y="0"/>
                  <a:pt x="134400" y="29062"/>
                  <a:pt x="134400" y="64911"/>
                </a:cubicBezTo>
                <a:cubicBezTo>
                  <a:pt x="134400" y="100761"/>
                  <a:pt x="104314" y="129823"/>
                  <a:pt x="67200" y="129823"/>
                </a:cubicBezTo>
                <a:cubicBezTo>
                  <a:pt x="30087" y="129823"/>
                  <a:pt x="0" y="100761"/>
                  <a:pt x="0" y="64911"/>
                </a:cubicBezTo>
                <a:close/>
              </a:path>
            </a:pathLst>
          </a:custGeom>
          <a:solidFill>
            <a:srgbClr val="0070C0"/>
          </a:solidFill>
          <a:ln w="8400" cap="flat">
            <a:solidFill>
              <a:srgbClr val="D7DDF0"/>
            </a:solidFill>
            <a:miter/>
          </a:ln>
        </p:spPr>
        <p:txBody>
          <a:bodyPr/>
          <a:lstStyle/>
          <a:p>
            <a:endParaRPr lang="en-US"/>
          </a:p>
        </p:txBody>
      </p:sp>
      <p:sp>
        <p:nvSpPr>
          <p:cNvPr id="162" name="3"/>
          <p:cNvSpPr/>
          <p:nvPr/>
        </p:nvSpPr>
        <p:spPr>
          <a:xfrm>
            <a:off x="7458816" y="3543001"/>
            <a:ext cx="138600" cy="139257"/>
          </a:xfrm>
          <a:custGeom>
            <a:avLst/>
            <a:gdLst>
              <a:gd name="connsiteX0" fmla="*/ 0 w 138600"/>
              <a:gd name="connsiteY0" fmla="*/ 69628 h 139257"/>
              <a:gd name="connsiteX1" fmla="*/ 69300 w 138600"/>
              <a:gd name="connsiteY1" fmla="*/ 0 h 139257"/>
              <a:gd name="connsiteX2" fmla="*/ 138600 w 138600"/>
              <a:gd name="connsiteY2" fmla="*/ 69628 h 139257"/>
              <a:gd name="connsiteX3" fmla="*/ 69300 w 138600"/>
              <a:gd name="connsiteY3" fmla="*/ 139257 h 139257"/>
            </a:gdLst>
            <a:ahLst/>
            <a:cxnLst>
              <a:cxn ang="0">
                <a:pos x="connsiteX0" y="connsiteY0"/>
              </a:cxn>
              <a:cxn ang="0">
                <a:pos x="connsiteX1" y="connsiteY1"/>
              </a:cxn>
              <a:cxn ang="0">
                <a:pos x="connsiteX2" y="connsiteY2"/>
              </a:cxn>
              <a:cxn ang="0">
                <a:pos x="connsiteX3" y="connsiteY3"/>
              </a:cxn>
            </a:cxnLst>
            <a:rect l="l" t="t" r="r" b="b"/>
            <a:pathLst>
              <a:path w="138600" h="139257" stroke="0">
                <a:moveTo>
                  <a:pt x="0" y="69629"/>
                </a:moveTo>
                <a:cubicBezTo>
                  <a:pt x="0" y="31174"/>
                  <a:pt x="31027" y="0"/>
                  <a:pt x="69300" y="0"/>
                </a:cubicBezTo>
                <a:cubicBezTo>
                  <a:pt x="107573" y="0"/>
                  <a:pt x="138600" y="31174"/>
                  <a:pt x="138600" y="69629"/>
                </a:cubicBezTo>
                <a:cubicBezTo>
                  <a:pt x="138600" y="108084"/>
                  <a:pt x="107573" y="139257"/>
                  <a:pt x="69300" y="139257"/>
                </a:cubicBezTo>
                <a:cubicBezTo>
                  <a:pt x="31027" y="139257"/>
                  <a:pt x="0" y="108084"/>
                  <a:pt x="0" y="69629"/>
                </a:cubicBezTo>
                <a:close/>
              </a:path>
              <a:path w="138600" h="139257" fill="none">
                <a:moveTo>
                  <a:pt x="0" y="69629"/>
                </a:moveTo>
                <a:cubicBezTo>
                  <a:pt x="0" y="31174"/>
                  <a:pt x="31027" y="0"/>
                  <a:pt x="69300" y="0"/>
                </a:cubicBezTo>
                <a:cubicBezTo>
                  <a:pt x="107573" y="0"/>
                  <a:pt x="138600" y="31174"/>
                  <a:pt x="138600" y="69629"/>
                </a:cubicBezTo>
                <a:cubicBezTo>
                  <a:pt x="138600" y="108084"/>
                  <a:pt x="107573" y="139257"/>
                  <a:pt x="69300" y="139257"/>
                </a:cubicBezTo>
                <a:cubicBezTo>
                  <a:pt x="31027" y="139257"/>
                  <a:pt x="0" y="108084"/>
                  <a:pt x="0" y="69629"/>
                </a:cubicBezTo>
                <a:close/>
              </a:path>
            </a:pathLst>
          </a:custGeom>
          <a:solidFill>
            <a:srgbClr val="C7D47D"/>
          </a:solidFill>
          <a:ln w="8400" cap="flat">
            <a:solidFill>
              <a:srgbClr val="C7D47D"/>
            </a:solidFill>
            <a:miter/>
          </a:ln>
        </p:spPr>
        <p:txBody>
          <a:bodyPr/>
          <a:lstStyle/>
          <a:p>
            <a:endParaRPr lang="en-US"/>
          </a:p>
        </p:txBody>
      </p:sp>
      <p:sp>
        <p:nvSpPr>
          <p:cNvPr id="163" name="2"/>
          <p:cNvSpPr/>
          <p:nvPr/>
        </p:nvSpPr>
        <p:spPr>
          <a:xfrm>
            <a:off x="7135416" y="2447456"/>
            <a:ext cx="134400" cy="138600"/>
          </a:xfrm>
          <a:custGeom>
            <a:avLst/>
            <a:gdLst>
              <a:gd name="connsiteX0" fmla="*/ 0 w 134400"/>
              <a:gd name="connsiteY0" fmla="*/ 69300 h 138600"/>
              <a:gd name="connsiteX1" fmla="*/ 67200 w 134400"/>
              <a:gd name="connsiteY1" fmla="*/ 0 h 138600"/>
              <a:gd name="connsiteX2" fmla="*/ 134400 w 134400"/>
              <a:gd name="connsiteY2" fmla="*/ 69300 h 138600"/>
              <a:gd name="connsiteX3" fmla="*/ 67200 w 134400"/>
              <a:gd name="connsiteY3" fmla="*/ 138600 h 138600"/>
            </a:gdLst>
            <a:ahLst/>
            <a:cxnLst>
              <a:cxn ang="0">
                <a:pos x="connsiteX0" y="connsiteY0"/>
              </a:cxn>
              <a:cxn ang="0">
                <a:pos x="connsiteX1" y="connsiteY1"/>
              </a:cxn>
              <a:cxn ang="0">
                <a:pos x="connsiteX2" y="connsiteY2"/>
              </a:cxn>
              <a:cxn ang="0">
                <a:pos x="connsiteX3" y="connsiteY3"/>
              </a:cxn>
            </a:cxnLst>
            <a:rect l="l" t="t" r="r" b="b"/>
            <a:pathLst>
              <a:path w="134400" h="138600" stroke="0">
                <a:moveTo>
                  <a:pt x="0" y="69300"/>
                </a:moveTo>
                <a:cubicBezTo>
                  <a:pt x="0" y="31027"/>
                  <a:pt x="30087" y="0"/>
                  <a:pt x="67200" y="0"/>
                </a:cubicBezTo>
                <a:cubicBezTo>
                  <a:pt x="104314" y="0"/>
                  <a:pt x="134400" y="31027"/>
                  <a:pt x="134400" y="69300"/>
                </a:cubicBezTo>
                <a:cubicBezTo>
                  <a:pt x="134400" y="107573"/>
                  <a:pt x="104314" y="138600"/>
                  <a:pt x="67200" y="138600"/>
                </a:cubicBezTo>
                <a:cubicBezTo>
                  <a:pt x="30087" y="138600"/>
                  <a:pt x="0" y="107573"/>
                  <a:pt x="0" y="69300"/>
                </a:cubicBezTo>
                <a:close/>
              </a:path>
              <a:path w="134400" h="138600" fill="none">
                <a:moveTo>
                  <a:pt x="0" y="69300"/>
                </a:moveTo>
                <a:cubicBezTo>
                  <a:pt x="0" y="31027"/>
                  <a:pt x="30087" y="0"/>
                  <a:pt x="67200" y="0"/>
                </a:cubicBezTo>
                <a:cubicBezTo>
                  <a:pt x="104314" y="0"/>
                  <a:pt x="134400" y="31027"/>
                  <a:pt x="134400" y="69300"/>
                </a:cubicBezTo>
                <a:cubicBezTo>
                  <a:pt x="134400" y="107573"/>
                  <a:pt x="104314" y="138600"/>
                  <a:pt x="67200" y="138600"/>
                </a:cubicBezTo>
                <a:cubicBezTo>
                  <a:pt x="30087" y="138600"/>
                  <a:pt x="0" y="107573"/>
                  <a:pt x="0" y="69300"/>
                </a:cubicBezTo>
                <a:close/>
              </a:path>
            </a:pathLst>
          </a:custGeom>
          <a:solidFill>
            <a:srgbClr val="B6C716"/>
          </a:solidFill>
          <a:ln w="8400" cap="flat">
            <a:solidFill>
              <a:srgbClr val="FFFFFF"/>
            </a:solidFill>
            <a:miter/>
          </a:ln>
        </p:spPr>
        <p:txBody>
          <a:bodyPr/>
          <a:lstStyle/>
          <a:p>
            <a:endParaRPr lang="en-US"/>
          </a:p>
        </p:txBody>
      </p:sp>
      <p:sp>
        <p:nvSpPr>
          <p:cNvPr id="164" name="1"/>
          <p:cNvSpPr/>
          <p:nvPr/>
        </p:nvSpPr>
        <p:spPr>
          <a:xfrm>
            <a:off x="6320616" y="1803596"/>
            <a:ext cx="142800" cy="142800"/>
          </a:xfrm>
          <a:custGeom>
            <a:avLst/>
            <a:gdLst>
              <a:gd name="connsiteX0" fmla="*/ 0 w 142800"/>
              <a:gd name="connsiteY0" fmla="*/ 71400 h 142800"/>
              <a:gd name="connsiteX1" fmla="*/ 71400 w 142800"/>
              <a:gd name="connsiteY1" fmla="*/ 0 h 142800"/>
              <a:gd name="connsiteX2" fmla="*/ 142800 w 142800"/>
              <a:gd name="connsiteY2" fmla="*/ 71400 h 142800"/>
              <a:gd name="connsiteX3" fmla="*/ 71400 w 142800"/>
              <a:gd name="connsiteY3" fmla="*/ 142800 h 142800"/>
            </a:gdLst>
            <a:ahLst/>
            <a:cxnLst>
              <a:cxn ang="0">
                <a:pos x="connsiteX0" y="connsiteY0"/>
              </a:cxn>
              <a:cxn ang="0">
                <a:pos x="connsiteX1" y="connsiteY1"/>
              </a:cxn>
              <a:cxn ang="0">
                <a:pos x="connsiteX2" y="connsiteY2"/>
              </a:cxn>
              <a:cxn ang="0">
                <a:pos x="connsiteX3" y="connsiteY3"/>
              </a:cxn>
            </a:cxnLst>
            <a:rect l="l" t="t" r="r" b="b"/>
            <a:pathLst>
              <a:path w="142800" h="142800" stroke="0">
                <a:moveTo>
                  <a:pt x="0" y="71400"/>
                </a:moveTo>
                <a:cubicBezTo>
                  <a:pt x="0" y="31967"/>
                  <a:pt x="31967" y="0"/>
                  <a:pt x="71400" y="0"/>
                </a:cubicBezTo>
                <a:cubicBezTo>
                  <a:pt x="110833" y="0"/>
                  <a:pt x="142800" y="31967"/>
                  <a:pt x="142800" y="71400"/>
                </a:cubicBezTo>
                <a:cubicBezTo>
                  <a:pt x="142800" y="110833"/>
                  <a:pt x="110833" y="142800"/>
                  <a:pt x="71400" y="142800"/>
                </a:cubicBezTo>
                <a:cubicBezTo>
                  <a:pt x="31967" y="142800"/>
                  <a:pt x="0" y="110833"/>
                  <a:pt x="0" y="71400"/>
                </a:cubicBezTo>
                <a:close/>
              </a:path>
              <a:path w="142800" h="142800" fill="none">
                <a:moveTo>
                  <a:pt x="0" y="71400"/>
                </a:moveTo>
                <a:cubicBezTo>
                  <a:pt x="0" y="31967"/>
                  <a:pt x="31967" y="0"/>
                  <a:pt x="71400" y="0"/>
                </a:cubicBezTo>
                <a:cubicBezTo>
                  <a:pt x="110833" y="0"/>
                  <a:pt x="142800" y="31967"/>
                  <a:pt x="142800" y="71400"/>
                </a:cubicBezTo>
                <a:cubicBezTo>
                  <a:pt x="142800" y="110833"/>
                  <a:pt x="110833" y="142800"/>
                  <a:pt x="71400" y="142800"/>
                </a:cubicBezTo>
                <a:cubicBezTo>
                  <a:pt x="31967" y="142800"/>
                  <a:pt x="0" y="110833"/>
                  <a:pt x="0" y="71400"/>
                </a:cubicBezTo>
                <a:close/>
              </a:path>
            </a:pathLst>
          </a:custGeom>
          <a:solidFill>
            <a:schemeClr val="accent2"/>
          </a:solidFill>
          <a:ln w="8400" cap="flat">
            <a:solidFill>
              <a:srgbClr val="30487D"/>
            </a:solidFill>
            <a:miter/>
          </a:ln>
        </p:spPr>
        <p:txBody>
          <a:bodyPr/>
          <a:lstStyle/>
          <a:p>
            <a:endParaRPr lang="en-US"/>
          </a:p>
        </p:txBody>
      </p:sp>
      <p:sp>
        <p:nvSpPr>
          <p:cNvPr id="165" name="9"/>
          <p:cNvSpPr/>
          <p:nvPr/>
        </p:nvSpPr>
        <p:spPr>
          <a:xfrm>
            <a:off x="5010216" y="1880456"/>
            <a:ext cx="142800" cy="142800"/>
          </a:xfrm>
          <a:custGeom>
            <a:avLst/>
            <a:gdLst>
              <a:gd name="connsiteX0" fmla="*/ 0 w 142800"/>
              <a:gd name="connsiteY0" fmla="*/ 71400 h 142800"/>
              <a:gd name="connsiteX1" fmla="*/ 71400 w 142800"/>
              <a:gd name="connsiteY1" fmla="*/ 0 h 142800"/>
              <a:gd name="connsiteX2" fmla="*/ 142800 w 142800"/>
              <a:gd name="connsiteY2" fmla="*/ 71400 h 142800"/>
              <a:gd name="connsiteX3" fmla="*/ 71400 w 142800"/>
              <a:gd name="connsiteY3" fmla="*/ 142800 h 142800"/>
            </a:gdLst>
            <a:ahLst/>
            <a:cxnLst>
              <a:cxn ang="0">
                <a:pos x="connsiteX0" y="connsiteY0"/>
              </a:cxn>
              <a:cxn ang="0">
                <a:pos x="connsiteX1" y="connsiteY1"/>
              </a:cxn>
              <a:cxn ang="0">
                <a:pos x="connsiteX2" y="connsiteY2"/>
              </a:cxn>
              <a:cxn ang="0">
                <a:pos x="connsiteX3" y="connsiteY3"/>
              </a:cxn>
            </a:cxnLst>
            <a:rect l="l" t="t" r="r" b="b"/>
            <a:pathLst>
              <a:path w="142800" h="142800" stroke="0">
                <a:moveTo>
                  <a:pt x="0" y="71400"/>
                </a:moveTo>
                <a:cubicBezTo>
                  <a:pt x="0" y="31967"/>
                  <a:pt x="31967" y="0"/>
                  <a:pt x="71400" y="0"/>
                </a:cubicBezTo>
                <a:cubicBezTo>
                  <a:pt x="110833" y="0"/>
                  <a:pt x="142800" y="31967"/>
                  <a:pt x="142800" y="71400"/>
                </a:cubicBezTo>
                <a:cubicBezTo>
                  <a:pt x="142800" y="110833"/>
                  <a:pt x="110833" y="142800"/>
                  <a:pt x="71400" y="142800"/>
                </a:cubicBezTo>
                <a:cubicBezTo>
                  <a:pt x="31967" y="142800"/>
                  <a:pt x="0" y="110833"/>
                  <a:pt x="0" y="71400"/>
                </a:cubicBezTo>
                <a:close/>
              </a:path>
              <a:path w="142800" h="142800" fill="none">
                <a:moveTo>
                  <a:pt x="0" y="71400"/>
                </a:moveTo>
                <a:cubicBezTo>
                  <a:pt x="0" y="31967"/>
                  <a:pt x="31967" y="0"/>
                  <a:pt x="71400" y="0"/>
                </a:cubicBezTo>
                <a:cubicBezTo>
                  <a:pt x="110833" y="0"/>
                  <a:pt x="142800" y="31967"/>
                  <a:pt x="142800" y="71400"/>
                </a:cubicBezTo>
                <a:cubicBezTo>
                  <a:pt x="142800" y="110833"/>
                  <a:pt x="110833" y="142800"/>
                  <a:pt x="71400" y="142800"/>
                </a:cubicBezTo>
                <a:cubicBezTo>
                  <a:pt x="31967" y="142800"/>
                  <a:pt x="0" y="110833"/>
                  <a:pt x="0" y="71400"/>
                </a:cubicBezTo>
                <a:close/>
              </a:path>
            </a:pathLst>
          </a:custGeom>
          <a:solidFill>
            <a:srgbClr val="FFCD55"/>
          </a:solidFill>
          <a:ln w="8400" cap="flat">
            <a:solidFill>
              <a:srgbClr val="FFFFFF"/>
            </a:solidFill>
            <a:miter/>
          </a:ln>
        </p:spPr>
        <p:txBody>
          <a:bodyPr/>
          <a:lstStyle/>
          <a:p>
            <a:endParaRPr lang="en-US"/>
          </a:p>
        </p:txBody>
      </p:sp>
      <p:grpSp>
        <p:nvGrpSpPr>
          <p:cNvPr id="2" name="Group 9"/>
          <p:cNvGrpSpPr/>
          <p:nvPr/>
        </p:nvGrpSpPr>
        <p:grpSpPr>
          <a:xfrm>
            <a:off x="2204616" y="874556"/>
            <a:ext cx="2822400" cy="925008"/>
            <a:chOff x="680616" y="874556"/>
            <a:chExt cx="2822400" cy="925008"/>
          </a:xfrm>
        </p:grpSpPr>
        <p:sp>
          <p:nvSpPr>
            <p:cNvPr id="166" name="Rectangle"/>
            <p:cNvSpPr/>
            <p:nvPr/>
          </p:nvSpPr>
          <p:spPr>
            <a:xfrm>
              <a:off x="2352216" y="874556"/>
              <a:ext cx="1108800" cy="268800"/>
            </a:xfrm>
            <a:custGeom>
              <a:avLst/>
              <a:gdLst>
                <a:gd name="connsiteX0" fmla="*/ 0 w 1108800"/>
                <a:gd name="connsiteY0" fmla="*/ 134400 h 268800"/>
                <a:gd name="connsiteX1" fmla="*/ 554400 w 1108800"/>
                <a:gd name="connsiteY1" fmla="*/ 0 h 268800"/>
                <a:gd name="connsiteX2" fmla="*/ 1108800 w 1108800"/>
                <a:gd name="connsiteY2" fmla="*/ 134400 h 268800"/>
                <a:gd name="connsiteX3" fmla="*/ 554400 w 1108800"/>
                <a:gd name="connsiteY3" fmla="*/ 268800 h 268800"/>
              </a:gdLst>
              <a:ahLst/>
              <a:cxnLst>
                <a:cxn ang="0">
                  <a:pos x="connsiteX0" y="connsiteY0"/>
                </a:cxn>
                <a:cxn ang="0">
                  <a:pos x="connsiteX1" y="connsiteY1"/>
                </a:cxn>
                <a:cxn ang="0">
                  <a:pos x="connsiteX2" y="connsiteY2"/>
                </a:cxn>
                <a:cxn ang="0">
                  <a:pos x="connsiteX3" y="connsiteY3"/>
                </a:cxn>
              </a:cxnLst>
              <a:rect l="l" t="t" r="r" b="b"/>
              <a:pathLst>
                <a:path w="1108800" h="268800" stroke="0">
                  <a:moveTo>
                    <a:pt x="1108800" y="268800"/>
                  </a:moveTo>
                  <a:lnTo>
                    <a:pt x="1108800" y="0"/>
                  </a:lnTo>
                  <a:lnTo>
                    <a:pt x="0" y="0"/>
                  </a:lnTo>
                  <a:lnTo>
                    <a:pt x="0" y="268800"/>
                  </a:lnTo>
                  <a:lnTo>
                    <a:pt x="1108800" y="268800"/>
                  </a:lnTo>
                  <a:close/>
                </a:path>
                <a:path w="1108800" h="268800" fill="none">
                  <a:moveTo>
                    <a:pt x="1108800" y="268800"/>
                  </a:moveTo>
                  <a:lnTo>
                    <a:pt x="1108800" y="0"/>
                  </a:lnTo>
                  <a:lnTo>
                    <a:pt x="0" y="0"/>
                  </a:lnTo>
                  <a:lnTo>
                    <a:pt x="0" y="268800"/>
                  </a:lnTo>
                  <a:lnTo>
                    <a:pt x="1108800" y="268800"/>
                  </a:lnTo>
                  <a:close/>
                </a:path>
              </a:pathLst>
            </a:custGeom>
            <a:solidFill>
              <a:srgbClr val="FFCD55"/>
            </a:solidFill>
            <a:ln w="8400" cap="flat">
              <a:solidFill>
                <a:srgbClr val="FFCD55"/>
              </a:solidFill>
              <a:miter/>
            </a:ln>
          </p:spPr>
          <p:txBody>
            <a:bodyPr wrap="square" lIns="38100" tIns="38100" rIns="38100" bIns="38100" rtlCol="0" anchor="ctr"/>
            <a:lstStyle/>
            <a:p>
              <a:pPr algn="ctr"/>
              <a:r>
                <a:rPr lang="zh-CN" altLang="en-US" sz="1008" dirty="0">
                  <a:solidFill>
                    <a:srgbClr val="FFFFFF"/>
                  </a:solidFill>
                  <a:latin typeface="Arial"/>
                  <a:ea typeface="Arial"/>
                  <a:cs typeface="Arial"/>
                </a:rPr>
                <a:t>Integration</a:t>
              </a:r>
            </a:p>
          </p:txBody>
        </p:sp>
        <p:sp>
          <p:nvSpPr>
            <p:cNvPr id="167" name="Rectangle"/>
            <p:cNvSpPr/>
            <p:nvPr/>
          </p:nvSpPr>
          <p:spPr>
            <a:xfrm>
              <a:off x="680616" y="1161164"/>
              <a:ext cx="2822400" cy="638400"/>
            </a:xfrm>
            <a:custGeom>
              <a:avLst/>
              <a:gdLst/>
              <a:ahLst/>
              <a:cxnLst/>
              <a:rect l="l" t="t" r="r" b="b"/>
              <a:pathLst>
                <a:path w="2822400" h="638400" stroke="0">
                  <a:moveTo>
                    <a:pt x="0" y="0"/>
                  </a:moveTo>
                  <a:lnTo>
                    <a:pt x="2822400" y="0"/>
                  </a:lnTo>
                  <a:lnTo>
                    <a:pt x="2822400" y="638400"/>
                  </a:lnTo>
                  <a:lnTo>
                    <a:pt x="0" y="638400"/>
                  </a:lnTo>
                  <a:lnTo>
                    <a:pt x="0" y="0"/>
                  </a:lnTo>
                  <a:close/>
                </a:path>
                <a:path w="2822400" h="638400" fill="none">
                  <a:moveTo>
                    <a:pt x="0" y="0"/>
                  </a:moveTo>
                  <a:lnTo>
                    <a:pt x="2822400" y="0"/>
                  </a:lnTo>
                  <a:lnTo>
                    <a:pt x="2822400" y="638400"/>
                  </a:lnTo>
                  <a:lnTo>
                    <a:pt x="0" y="638400"/>
                  </a:lnTo>
                  <a:lnTo>
                    <a:pt x="0" y="0"/>
                  </a:lnTo>
                  <a:close/>
                </a:path>
              </a:pathLst>
            </a:custGeom>
            <a:noFill/>
            <a:ln w="8400" cap="flat">
              <a:noFill/>
              <a:miter/>
            </a:ln>
          </p:spPr>
          <p:txBody>
            <a:bodyPr wrap="square" lIns="38100" tIns="38100" rIns="38100" bIns="38100" rtlCol="0" anchor="ctr"/>
            <a:lstStyle/>
            <a:p>
              <a:pPr algn="r"/>
              <a:r>
                <a:rPr lang="zh-CN" altLang="en-US" sz="840" dirty="0">
                  <a:solidFill>
                    <a:srgbClr val="454545"/>
                  </a:solidFill>
                  <a:latin typeface="Calibri"/>
                  <a:ea typeface="Calibri"/>
                  <a:cs typeface="Calibri"/>
                </a:rPr>
                <a:t>Remember: to not take your assessment work seriously is to completely underserve your students. Assessment is absolutely vital to learning and is a core component of the “plan-instruct-assess-learn” cycle.</a:t>
              </a:r>
            </a:p>
          </p:txBody>
        </p:sp>
      </p:grpSp>
      <p:grpSp>
        <p:nvGrpSpPr>
          <p:cNvPr id="13" name="Group 8"/>
          <p:cNvGrpSpPr/>
          <p:nvPr/>
        </p:nvGrpSpPr>
        <p:grpSpPr>
          <a:xfrm>
            <a:off x="1591416" y="2132456"/>
            <a:ext cx="2251200" cy="1201200"/>
            <a:chOff x="67416" y="2132456"/>
            <a:chExt cx="2251200" cy="1201200"/>
          </a:xfrm>
        </p:grpSpPr>
        <p:sp>
          <p:nvSpPr>
            <p:cNvPr id="168" name="Rectangle"/>
            <p:cNvSpPr/>
            <p:nvPr/>
          </p:nvSpPr>
          <p:spPr>
            <a:xfrm>
              <a:off x="1209816" y="2132456"/>
              <a:ext cx="1108800" cy="453600"/>
            </a:xfrm>
            <a:custGeom>
              <a:avLst/>
              <a:gdLst>
                <a:gd name="connsiteX0" fmla="*/ 0 w 1108800"/>
                <a:gd name="connsiteY0" fmla="*/ 226800 h 453600"/>
                <a:gd name="connsiteX1" fmla="*/ 554400 w 1108800"/>
                <a:gd name="connsiteY1" fmla="*/ 0 h 453600"/>
                <a:gd name="connsiteX2" fmla="*/ 1108800 w 1108800"/>
                <a:gd name="connsiteY2" fmla="*/ 226800 h 453600"/>
                <a:gd name="connsiteX3" fmla="*/ 554400 w 1108800"/>
                <a:gd name="connsiteY3" fmla="*/ 453600 h 453600"/>
              </a:gdLst>
              <a:ahLst/>
              <a:cxnLst>
                <a:cxn ang="0">
                  <a:pos x="connsiteX0" y="connsiteY0"/>
                </a:cxn>
                <a:cxn ang="0">
                  <a:pos x="connsiteX1" y="connsiteY1"/>
                </a:cxn>
                <a:cxn ang="0">
                  <a:pos x="connsiteX2" y="connsiteY2"/>
                </a:cxn>
                <a:cxn ang="0">
                  <a:pos x="connsiteX3" y="connsiteY3"/>
                </a:cxn>
              </a:cxnLst>
              <a:rect l="l" t="t" r="r" b="b"/>
              <a:pathLst>
                <a:path w="1108800" h="453600" stroke="0">
                  <a:moveTo>
                    <a:pt x="1108800" y="453600"/>
                  </a:moveTo>
                  <a:lnTo>
                    <a:pt x="1108800" y="0"/>
                  </a:lnTo>
                  <a:lnTo>
                    <a:pt x="0" y="0"/>
                  </a:lnTo>
                  <a:lnTo>
                    <a:pt x="0" y="453600"/>
                  </a:lnTo>
                  <a:lnTo>
                    <a:pt x="1108800" y="453600"/>
                  </a:lnTo>
                  <a:close/>
                </a:path>
                <a:path w="1108800" h="453600" fill="none">
                  <a:moveTo>
                    <a:pt x="1108800" y="453600"/>
                  </a:moveTo>
                  <a:lnTo>
                    <a:pt x="1108800" y="0"/>
                  </a:lnTo>
                  <a:lnTo>
                    <a:pt x="0" y="0"/>
                  </a:lnTo>
                  <a:lnTo>
                    <a:pt x="0" y="453600"/>
                  </a:lnTo>
                  <a:lnTo>
                    <a:pt x="1108800" y="453600"/>
                  </a:lnTo>
                  <a:close/>
                </a:path>
              </a:pathLst>
            </a:custGeom>
            <a:solidFill>
              <a:srgbClr val="567BEA"/>
            </a:solidFill>
            <a:ln w="8400" cap="flat">
              <a:solidFill>
                <a:srgbClr val="567BEA"/>
              </a:solidFill>
              <a:miter/>
            </a:ln>
          </p:spPr>
          <p:txBody>
            <a:bodyPr wrap="square" lIns="38100" tIns="38100" rIns="38100" bIns="38100" rtlCol="0" anchor="ctr"/>
            <a:lstStyle/>
            <a:p>
              <a:pPr algn="ctr"/>
              <a:r>
                <a:rPr lang="zh-CN" altLang="en-US" sz="1008" dirty="0">
                  <a:solidFill>
                    <a:srgbClr val="FFFFFF"/>
                  </a:solidFill>
                  <a:latin typeface="Arial"/>
                  <a:ea typeface="Arial"/>
                  <a:cs typeface="Arial"/>
                </a:rPr>
                <a:t>Desktop &amp; Mobile Design</a:t>
              </a:r>
            </a:p>
          </p:txBody>
        </p:sp>
        <p:sp>
          <p:nvSpPr>
            <p:cNvPr id="169" name="Rectangle"/>
            <p:cNvSpPr/>
            <p:nvPr/>
          </p:nvSpPr>
          <p:spPr>
            <a:xfrm>
              <a:off x="67416" y="2569256"/>
              <a:ext cx="2209200" cy="764400"/>
            </a:xfrm>
            <a:custGeom>
              <a:avLst/>
              <a:gdLst/>
              <a:ahLst/>
              <a:cxnLst/>
              <a:rect l="l" t="t" r="r" b="b"/>
              <a:pathLst>
                <a:path w="2209200" h="764400" stroke="0">
                  <a:moveTo>
                    <a:pt x="0" y="0"/>
                  </a:moveTo>
                  <a:lnTo>
                    <a:pt x="2209200" y="0"/>
                  </a:lnTo>
                  <a:lnTo>
                    <a:pt x="2209200" y="764400"/>
                  </a:lnTo>
                  <a:lnTo>
                    <a:pt x="0" y="764400"/>
                  </a:lnTo>
                  <a:lnTo>
                    <a:pt x="0" y="0"/>
                  </a:lnTo>
                  <a:close/>
                </a:path>
                <a:path w="2209200" h="764400" fill="none">
                  <a:moveTo>
                    <a:pt x="0" y="0"/>
                  </a:moveTo>
                  <a:lnTo>
                    <a:pt x="2209200" y="0"/>
                  </a:lnTo>
                  <a:lnTo>
                    <a:pt x="2209200" y="764400"/>
                  </a:lnTo>
                  <a:lnTo>
                    <a:pt x="0" y="764400"/>
                  </a:lnTo>
                  <a:lnTo>
                    <a:pt x="0" y="0"/>
                  </a:lnTo>
                  <a:close/>
                </a:path>
              </a:pathLst>
            </a:custGeom>
            <a:noFill/>
            <a:ln w="8400" cap="flat">
              <a:noFill/>
              <a:miter/>
            </a:ln>
          </p:spPr>
          <p:txBody>
            <a:bodyPr wrap="square" lIns="38100" tIns="38100" rIns="38100" bIns="38100" rtlCol="0" anchor="ctr"/>
            <a:lstStyle/>
            <a:p>
              <a:pPr algn="r"/>
              <a:r>
                <a:rPr lang="zh-CN" altLang="en-US" sz="840" dirty="0">
                  <a:solidFill>
                    <a:srgbClr val="454545"/>
                  </a:solidFill>
                  <a:latin typeface="Calibri"/>
                  <a:ea typeface="Calibri"/>
                  <a:cs typeface="Calibri"/>
                </a:rPr>
                <a:t>With all of that evidence laid out in front of me, I’m going to take a global view of it all and determine the three student indicators that I think will best represent mastery of this grade-level outcome.</a:t>
              </a:r>
            </a:p>
          </p:txBody>
        </p:sp>
      </p:grpSp>
      <p:grpSp>
        <p:nvGrpSpPr>
          <p:cNvPr id="12" name="Group 7"/>
          <p:cNvGrpSpPr/>
          <p:nvPr/>
        </p:nvGrpSpPr>
        <p:grpSpPr>
          <a:xfrm>
            <a:off x="1683816" y="3652856"/>
            <a:ext cx="2209200" cy="1045800"/>
            <a:chOff x="159816" y="3652856"/>
            <a:chExt cx="2209200" cy="1045800"/>
          </a:xfrm>
        </p:grpSpPr>
        <p:sp>
          <p:nvSpPr>
            <p:cNvPr id="170" name="Rectangle"/>
            <p:cNvSpPr/>
            <p:nvPr/>
          </p:nvSpPr>
          <p:spPr>
            <a:xfrm>
              <a:off x="1209816" y="3652856"/>
              <a:ext cx="1108800" cy="386400"/>
            </a:xfrm>
            <a:custGeom>
              <a:avLst/>
              <a:gdLst>
                <a:gd name="connsiteX0" fmla="*/ 0 w 1108800"/>
                <a:gd name="connsiteY0" fmla="*/ 193200 h 386400"/>
                <a:gd name="connsiteX1" fmla="*/ 554400 w 1108800"/>
                <a:gd name="connsiteY1" fmla="*/ 0 h 386400"/>
                <a:gd name="connsiteX2" fmla="*/ 1108800 w 1108800"/>
                <a:gd name="connsiteY2" fmla="*/ 193200 h 386400"/>
                <a:gd name="connsiteX3" fmla="*/ 554400 w 1108800"/>
                <a:gd name="connsiteY3" fmla="*/ 386400 h 386400"/>
              </a:gdLst>
              <a:ahLst/>
              <a:cxnLst>
                <a:cxn ang="0">
                  <a:pos x="connsiteX0" y="connsiteY0"/>
                </a:cxn>
                <a:cxn ang="0">
                  <a:pos x="connsiteX1" y="connsiteY1"/>
                </a:cxn>
                <a:cxn ang="0">
                  <a:pos x="connsiteX2" y="connsiteY2"/>
                </a:cxn>
                <a:cxn ang="0">
                  <a:pos x="connsiteX3" y="connsiteY3"/>
                </a:cxn>
              </a:cxnLst>
              <a:rect l="l" t="t" r="r" b="b"/>
              <a:pathLst>
                <a:path w="1108800" h="386400" stroke="0">
                  <a:moveTo>
                    <a:pt x="1108800" y="386400"/>
                  </a:moveTo>
                  <a:lnTo>
                    <a:pt x="1108800" y="0"/>
                  </a:lnTo>
                  <a:lnTo>
                    <a:pt x="0" y="0"/>
                  </a:lnTo>
                  <a:lnTo>
                    <a:pt x="0" y="386400"/>
                  </a:lnTo>
                  <a:lnTo>
                    <a:pt x="1108800" y="386400"/>
                  </a:lnTo>
                  <a:close/>
                </a:path>
                <a:path w="1108800" h="386400" fill="none">
                  <a:moveTo>
                    <a:pt x="1108800" y="386400"/>
                  </a:moveTo>
                  <a:lnTo>
                    <a:pt x="1108800" y="0"/>
                  </a:lnTo>
                  <a:lnTo>
                    <a:pt x="0" y="0"/>
                  </a:lnTo>
                  <a:lnTo>
                    <a:pt x="0" y="386400"/>
                  </a:lnTo>
                  <a:lnTo>
                    <a:pt x="1108800" y="386400"/>
                  </a:lnTo>
                  <a:close/>
                </a:path>
              </a:pathLst>
            </a:custGeom>
            <a:solidFill>
              <a:srgbClr val="4565AB"/>
            </a:solidFill>
            <a:ln w="8400" cap="flat">
              <a:solidFill>
                <a:srgbClr val="4565AB"/>
              </a:solidFill>
              <a:miter/>
            </a:ln>
          </p:spPr>
          <p:txBody>
            <a:bodyPr wrap="square" lIns="38100" tIns="38100" rIns="38100" bIns="38100" rtlCol="0" anchor="ctr"/>
            <a:lstStyle/>
            <a:p>
              <a:pPr algn="ctr"/>
              <a:r>
                <a:rPr lang="zh-CN" altLang="en-US" sz="1008" dirty="0">
                  <a:solidFill>
                    <a:srgbClr val="FFFFFF"/>
                  </a:solidFill>
                  <a:latin typeface="Arial"/>
                  <a:ea typeface="Arial"/>
                  <a:cs typeface="Arial"/>
                </a:rPr>
                <a:t>Framework &amp; API</a:t>
              </a:r>
            </a:p>
          </p:txBody>
        </p:sp>
        <p:sp>
          <p:nvSpPr>
            <p:cNvPr id="171" name="Rectangle"/>
            <p:cNvSpPr/>
            <p:nvPr/>
          </p:nvSpPr>
          <p:spPr>
            <a:xfrm>
              <a:off x="159816" y="4060256"/>
              <a:ext cx="2209200" cy="638400"/>
            </a:xfrm>
            <a:custGeom>
              <a:avLst/>
              <a:gdLst/>
              <a:ahLst/>
              <a:cxnLst/>
              <a:rect l="l" t="t" r="r" b="b"/>
              <a:pathLst>
                <a:path w="2209200" h="638400" stroke="0">
                  <a:moveTo>
                    <a:pt x="0" y="0"/>
                  </a:moveTo>
                  <a:lnTo>
                    <a:pt x="2209200" y="0"/>
                  </a:lnTo>
                  <a:lnTo>
                    <a:pt x="2209200" y="638400"/>
                  </a:lnTo>
                  <a:lnTo>
                    <a:pt x="0" y="638400"/>
                  </a:lnTo>
                  <a:lnTo>
                    <a:pt x="0" y="0"/>
                  </a:lnTo>
                  <a:close/>
                </a:path>
                <a:path w="2209200" h="638400" fill="none">
                  <a:moveTo>
                    <a:pt x="0" y="0"/>
                  </a:moveTo>
                  <a:lnTo>
                    <a:pt x="2209200" y="0"/>
                  </a:lnTo>
                  <a:lnTo>
                    <a:pt x="2209200" y="638400"/>
                  </a:lnTo>
                  <a:lnTo>
                    <a:pt x="0" y="638400"/>
                  </a:lnTo>
                  <a:lnTo>
                    <a:pt x="0" y="0"/>
                  </a:lnTo>
                  <a:close/>
                </a:path>
              </a:pathLst>
            </a:custGeom>
            <a:noFill/>
            <a:ln w="8400" cap="flat">
              <a:noFill/>
              <a:miter/>
            </a:ln>
          </p:spPr>
          <p:txBody>
            <a:bodyPr wrap="square" lIns="38100" tIns="38100" rIns="38100" bIns="38100" rtlCol="0" anchor="ctr"/>
            <a:lstStyle/>
            <a:p>
              <a:pPr algn="r"/>
              <a:r>
                <a:rPr lang="zh-CN" altLang="en-US" sz="840" dirty="0">
                  <a:solidFill>
                    <a:srgbClr val="454545"/>
                  </a:solidFill>
                  <a:latin typeface="Calibri"/>
                  <a:ea typeface="Calibri"/>
                  <a:cs typeface="Calibri"/>
                </a:rPr>
                <a:t>I’ve identified by asking myself “what are the skills, knowledge, and understandings a student would need to demonstrate in order to show me that they’ve mastered this content”.</a:t>
              </a:r>
            </a:p>
          </p:txBody>
        </p:sp>
      </p:grpSp>
      <p:grpSp>
        <p:nvGrpSpPr>
          <p:cNvPr id="11" name="Group 6"/>
          <p:cNvGrpSpPr/>
          <p:nvPr/>
        </p:nvGrpSpPr>
        <p:grpSpPr>
          <a:xfrm>
            <a:off x="1624399" y="4912856"/>
            <a:ext cx="2931432" cy="1271276"/>
            <a:chOff x="100399" y="4912856"/>
            <a:chExt cx="2931432" cy="1271276"/>
          </a:xfrm>
        </p:grpSpPr>
        <p:sp>
          <p:nvSpPr>
            <p:cNvPr id="172" name="Rectangle"/>
            <p:cNvSpPr/>
            <p:nvPr/>
          </p:nvSpPr>
          <p:spPr>
            <a:xfrm>
              <a:off x="1827216" y="4912856"/>
              <a:ext cx="1108800" cy="453600"/>
            </a:xfrm>
            <a:custGeom>
              <a:avLst/>
              <a:gdLst>
                <a:gd name="connsiteX0" fmla="*/ 0 w 1108800"/>
                <a:gd name="connsiteY0" fmla="*/ 226800 h 453600"/>
                <a:gd name="connsiteX1" fmla="*/ 554400 w 1108800"/>
                <a:gd name="connsiteY1" fmla="*/ 0 h 453600"/>
                <a:gd name="connsiteX2" fmla="*/ 1108800 w 1108800"/>
                <a:gd name="connsiteY2" fmla="*/ 226800 h 453600"/>
                <a:gd name="connsiteX3" fmla="*/ 554400 w 1108800"/>
                <a:gd name="connsiteY3" fmla="*/ 453600 h 453600"/>
              </a:gdLst>
              <a:ahLst/>
              <a:cxnLst>
                <a:cxn ang="0">
                  <a:pos x="connsiteX0" y="connsiteY0"/>
                </a:cxn>
                <a:cxn ang="0">
                  <a:pos x="connsiteX1" y="connsiteY1"/>
                </a:cxn>
                <a:cxn ang="0">
                  <a:pos x="connsiteX2" y="connsiteY2"/>
                </a:cxn>
                <a:cxn ang="0">
                  <a:pos x="connsiteX3" y="connsiteY3"/>
                </a:cxn>
              </a:cxnLst>
              <a:rect l="l" t="t" r="r" b="b"/>
              <a:pathLst>
                <a:path w="1108800" h="453600" stroke="0">
                  <a:moveTo>
                    <a:pt x="1108800" y="453600"/>
                  </a:moveTo>
                  <a:lnTo>
                    <a:pt x="1108800" y="0"/>
                  </a:lnTo>
                  <a:lnTo>
                    <a:pt x="0" y="0"/>
                  </a:lnTo>
                  <a:lnTo>
                    <a:pt x="0" y="453600"/>
                  </a:lnTo>
                  <a:lnTo>
                    <a:pt x="1108800" y="453600"/>
                  </a:lnTo>
                  <a:close/>
                </a:path>
                <a:path w="1108800" h="453600" fill="none">
                  <a:moveTo>
                    <a:pt x="1108800" y="453600"/>
                  </a:moveTo>
                  <a:lnTo>
                    <a:pt x="1108800" y="0"/>
                  </a:lnTo>
                  <a:lnTo>
                    <a:pt x="0" y="0"/>
                  </a:lnTo>
                  <a:lnTo>
                    <a:pt x="0" y="453600"/>
                  </a:lnTo>
                  <a:lnTo>
                    <a:pt x="1108800" y="453600"/>
                  </a:lnTo>
                  <a:close/>
                </a:path>
              </a:pathLst>
            </a:custGeom>
            <a:solidFill>
              <a:srgbClr val="30487D"/>
            </a:solidFill>
            <a:ln w="8400" cap="flat">
              <a:solidFill>
                <a:srgbClr val="30487D"/>
              </a:solidFill>
              <a:miter/>
            </a:ln>
          </p:spPr>
          <p:txBody>
            <a:bodyPr wrap="square" lIns="38100" tIns="38100" rIns="38100" bIns="38100" rtlCol="0" anchor="ctr"/>
            <a:lstStyle/>
            <a:p>
              <a:pPr algn="ctr"/>
              <a:r>
                <a:rPr lang="zh-CN" altLang="en-US" sz="1008" dirty="0">
                  <a:solidFill>
                    <a:srgbClr val="FFFFFF"/>
                  </a:solidFill>
                  <a:latin typeface="Arial"/>
                  <a:ea typeface="Arial"/>
                  <a:cs typeface="Arial"/>
                </a:rPr>
                <a:t>DB Implementation</a:t>
              </a:r>
            </a:p>
          </p:txBody>
        </p:sp>
        <p:sp>
          <p:nvSpPr>
            <p:cNvPr id="173" name="Rectangle"/>
            <p:cNvSpPr/>
            <p:nvPr/>
          </p:nvSpPr>
          <p:spPr>
            <a:xfrm>
              <a:off x="100399" y="5293732"/>
              <a:ext cx="2931432" cy="890400"/>
            </a:xfrm>
            <a:custGeom>
              <a:avLst/>
              <a:gdLst/>
              <a:ahLst/>
              <a:cxnLst/>
              <a:rect l="l" t="t" r="r" b="b"/>
              <a:pathLst>
                <a:path w="2931432" h="890400" stroke="0">
                  <a:moveTo>
                    <a:pt x="0" y="0"/>
                  </a:moveTo>
                  <a:lnTo>
                    <a:pt x="2931432" y="0"/>
                  </a:lnTo>
                  <a:lnTo>
                    <a:pt x="2931432" y="890400"/>
                  </a:lnTo>
                  <a:lnTo>
                    <a:pt x="0" y="890400"/>
                  </a:lnTo>
                  <a:lnTo>
                    <a:pt x="0" y="0"/>
                  </a:lnTo>
                  <a:close/>
                </a:path>
                <a:path w="2931432" h="890400" fill="none">
                  <a:moveTo>
                    <a:pt x="0" y="0"/>
                  </a:moveTo>
                  <a:lnTo>
                    <a:pt x="2931432" y="0"/>
                  </a:lnTo>
                  <a:lnTo>
                    <a:pt x="2931432" y="890400"/>
                  </a:lnTo>
                  <a:lnTo>
                    <a:pt x="0" y="890400"/>
                  </a:lnTo>
                  <a:lnTo>
                    <a:pt x="0" y="0"/>
                  </a:lnTo>
                  <a:close/>
                </a:path>
              </a:pathLst>
            </a:custGeom>
            <a:noFill/>
            <a:ln w="8400" cap="flat">
              <a:noFill/>
              <a:miter/>
            </a:ln>
          </p:spPr>
          <p:txBody>
            <a:bodyPr wrap="square" lIns="38100" tIns="38100" rIns="38100" bIns="38100" rtlCol="0" anchor="ctr"/>
            <a:lstStyle/>
            <a:p>
              <a:pPr algn="r"/>
              <a:r>
                <a:rPr lang="zh-CN" altLang="en-US" sz="840" dirty="0">
                  <a:solidFill>
                    <a:srgbClr val="454545"/>
                  </a:solidFill>
                  <a:latin typeface="Calibri"/>
                  <a:ea typeface="Calibri"/>
                  <a:cs typeface="Calibri"/>
                </a:rPr>
                <a:t>Aside from wanting to assess skill, knowledge and understanding, there is another reason why I make sure that I also select three student indicators per outcome that I am assessing and it has to do with how I grade my students in physical education.</a:t>
              </a:r>
            </a:p>
          </p:txBody>
        </p:sp>
      </p:grpSp>
      <p:grpSp>
        <p:nvGrpSpPr>
          <p:cNvPr id="10" name="Group 5"/>
          <p:cNvGrpSpPr/>
          <p:nvPr/>
        </p:nvGrpSpPr>
        <p:grpSpPr>
          <a:xfrm>
            <a:off x="5060616" y="5494556"/>
            <a:ext cx="2469600" cy="1068900"/>
            <a:chOff x="3536616" y="5494556"/>
            <a:chExt cx="2469600" cy="1068900"/>
          </a:xfrm>
        </p:grpSpPr>
        <p:sp>
          <p:nvSpPr>
            <p:cNvPr id="174" name="Rectangle"/>
            <p:cNvSpPr/>
            <p:nvPr/>
          </p:nvSpPr>
          <p:spPr>
            <a:xfrm>
              <a:off x="3889416" y="5494556"/>
              <a:ext cx="1108800" cy="268800"/>
            </a:xfrm>
            <a:custGeom>
              <a:avLst/>
              <a:gdLst>
                <a:gd name="connsiteX0" fmla="*/ 0 w 1108800"/>
                <a:gd name="connsiteY0" fmla="*/ 134400 h 268800"/>
                <a:gd name="connsiteX1" fmla="*/ 554400 w 1108800"/>
                <a:gd name="connsiteY1" fmla="*/ 0 h 268800"/>
                <a:gd name="connsiteX2" fmla="*/ 1108800 w 1108800"/>
                <a:gd name="connsiteY2" fmla="*/ 134400 h 268800"/>
                <a:gd name="connsiteX3" fmla="*/ 554400 w 1108800"/>
                <a:gd name="connsiteY3" fmla="*/ 268800 h 268800"/>
              </a:gdLst>
              <a:ahLst/>
              <a:cxnLst>
                <a:cxn ang="0">
                  <a:pos x="connsiteX0" y="connsiteY0"/>
                </a:cxn>
                <a:cxn ang="0">
                  <a:pos x="connsiteX1" y="connsiteY1"/>
                </a:cxn>
                <a:cxn ang="0">
                  <a:pos x="connsiteX2" y="connsiteY2"/>
                </a:cxn>
                <a:cxn ang="0">
                  <a:pos x="connsiteX3" y="connsiteY3"/>
                </a:cxn>
              </a:cxnLst>
              <a:rect l="l" t="t" r="r" b="b"/>
              <a:pathLst>
                <a:path w="1108800" h="268800" stroke="0">
                  <a:moveTo>
                    <a:pt x="1108800" y="268800"/>
                  </a:moveTo>
                  <a:lnTo>
                    <a:pt x="1108800" y="0"/>
                  </a:lnTo>
                  <a:lnTo>
                    <a:pt x="0" y="0"/>
                  </a:lnTo>
                  <a:lnTo>
                    <a:pt x="0" y="268800"/>
                  </a:lnTo>
                  <a:lnTo>
                    <a:pt x="1108800" y="268800"/>
                  </a:lnTo>
                  <a:close/>
                </a:path>
                <a:path w="1108800" h="268800" fill="none">
                  <a:moveTo>
                    <a:pt x="1108800" y="268800"/>
                  </a:moveTo>
                  <a:lnTo>
                    <a:pt x="1108800" y="0"/>
                  </a:lnTo>
                  <a:lnTo>
                    <a:pt x="0" y="0"/>
                  </a:lnTo>
                  <a:lnTo>
                    <a:pt x="0" y="268800"/>
                  </a:lnTo>
                  <a:lnTo>
                    <a:pt x="1108800" y="268800"/>
                  </a:lnTo>
                  <a:close/>
                </a:path>
              </a:pathLst>
            </a:custGeom>
            <a:solidFill>
              <a:srgbClr val="7A98D8"/>
            </a:solidFill>
            <a:ln w="8400" cap="flat">
              <a:solidFill>
                <a:srgbClr val="7A98D8"/>
              </a:solidFill>
              <a:miter/>
            </a:ln>
          </p:spPr>
          <p:txBody>
            <a:bodyPr wrap="square" lIns="38100" tIns="38100" rIns="38100" bIns="38100" rtlCol="0" anchor="ctr"/>
            <a:lstStyle/>
            <a:p>
              <a:pPr algn="ctr"/>
              <a:r>
                <a:rPr lang="zh-CN" altLang="en-US" sz="1008" dirty="0">
                  <a:solidFill>
                    <a:srgbClr val="FFFFFF"/>
                  </a:solidFill>
                  <a:latin typeface="Arial"/>
                  <a:ea typeface="Arial"/>
                  <a:cs typeface="Arial"/>
                </a:rPr>
                <a:t>AI</a:t>
              </a:r>
            </a:p>
          </p:txBody>
        </p:sp>
        <p:sp>
          <p:nvSpPr>
            <p:cNvPr id="175" name="Rectangle"/>
            <p:cNvSpPr/>
            <p:nvPr/>
          </p:nvSpPr>
          <p:spPr>
            <a:xfrm>
              <a:off x="3536616" y="5857856"/>
              <a:ext cx="2469600" cy="705600"/>
            </a:xfrm>
            <a:custGeom>
              <a:avLst/>
              <a:gdLst/>
              <a:ahLst/>
              <a:cxnLst/>
              <a:rect l="l" t="t" r="r" b="b"/>
              <a:pathLst>
                <a:path w="2469600" h="705600" stroke="0">
                  <a:moveTo>
                    <a:pt x="0" y="0"/>
                  </a:moveTo>
                  <a:lnTo>
                    <a:pt x="2469600" y="0"/>
                  </a:lnTo>
                  <a:lnTo>
                    <a:pt x="2469600" y="705600"/>
                  </a:lnTo>
                  <a:lnTo>
                    <a:pt x="0" y="705600"/>
                  </a:lnTo>
                  <a:lnTo>
                    <a:pt x="0" y="0"/>
                  </a:lnTo>
                  <a:close/>
                </a:path>
                <a:path w="2469600" h="705600" fill="none">
                  <a:moveTo>
                    <a:pt x="0" y="0"/>
                  </a:moveTo>
                  <a:lnTo>
                    <a:pt x="2469600" y="0"/>
                  </a:lnTo>
                  <a:lnTo>
                    <a:pt x="2469600" y="705600"/>
                  </a:lnTo>
                  <a:lnTo>
                    <a:pt x="0" y="705600"/>
                  </a:lnTo>
                  <a:lnTo>
                    <a:pt x="0" y="0"/>
                  </a:lnTo>
                  <a:close/>
                </a:path>
              </a:pathLst>
            </a:custGeom>
            <a:noFill/>
            <a:ln w="8400" cap="flat">
              <a:noFill/>
              <a:miter/>
            </a:ln>
          </p:spPr>
          <p:txBody>
            <a:bodyPr wrap="square" lIns="38100" tIns="38100" rIns="38100" bIns="38100" rtlCol="0" anchor="ctr"/>
            <a:lstStyle/>
            <a:p>
              <a:pPr algn="l"/>
              <a:r>
                <a:rPr lang="zh-CN" altLang="en-US" sz="840" dirty="0">
                  <a:solidFill>
                    <a:srgbClr val="454545"/>
                  </a:solidFill>
                  <a:latin typeface="Calibri"/>
                  <a:ea typeface="Calibri"/>
                  <a:cs typeface="Calibri"/>
                </a:rPr>
                <a:t>- Face Detection Research
- Model Training 
- Face Recognition Research 
- Model training</a:t>
              </a:r>
            </a:p>
          </p:txBody>
        </p:sp>
      </p:grpSp>
      <p:grpSp>
        <p:nvGrpSpPr>
          <p:cNvPr id="9" name="Group 4"/>
          <p:cNvGrpSpPr/>
          <p:nvPr/>
        </p:nvGrpSpPr>
        <p:grpSpPr>
          <a:xfrm>
            <a:off x="7589016" y="4658756"/>
            <a:ext cx="2839200" cy="1104600"/>
            <a:chOff x="6065016" y="4658756"/>
            <a:chExt cx="2839200" cy="1104600"/>
          </a:xfrm>
        </p:grpSpPr>
        <p:sp>
          <p:nvSpPr>
            <p:cNvPr id="176" name="Rectangle"/>
            <p:cNvSpPr/>
            <p:nvPr/>
          </p:nvSpPr>
          <p:spPr>
            <a:xfrm>
              <a:off x="6065016" y="4658756"/>
              <a:ext cx="1108800" cy="268800"/>
            </a:xfrm>
            <a:custGeom>
              <a:avLst/>
              <a:gdLst>
                <a:gd name="connsiteX0" fmla="*/ 0 w 1108800"/>
                <a:gd name="connsiteY0" fmla="*/ 134400 h 268800"/>
                <a:gd name="connsiteX1" fmla="*/ 554400 w 1108800"/>
                <a:gd name="connsiteY1" fmla="*/ 0 h 268800"/>
                <a:gd name="connsiteX2" fmla="*/ 1108800 w 1108800"/>
                <a:gd name="connsiteY2" fmla="*/ 134400 h 268800"/>
                <a:gd name="connsiteX3" fmla="*/ 554400 w 1108800"/>
                <a:gd name="connsiteY3" fmla="*/ 268800 h 268800"/>
              </a:gdLst>
              <a:ahLst/>
              <a:cxnLst>
                <a:cxn ang="0">
                  <a:pos x="connsiteX0" y="connsiteY0"/>
                </a:cxn>
                <a:cxn ang="0">
                  <a:pos x="connsiteX1" y="connsiteY1"/>
                </a:cxn>
                <a:cxn ang="0">
                  <a:pos x="connsiteX2" y="connsiteY2"/>
                </a:cxn>
                <a:cxn ang="0">
                  <a:pos x="connsiteX3" y="connsiteY3"/>
                </a:cxn>
              </a:cxnLst>
              <a:rect l="l" t="t" r="r" b="b"/>
              <a:pathLst>
                <a:path w="1108800" h="268800" stroke="0">
                  <a:moveTo>
                    <a:pt x="1108800" y="268800"/>
                  </a:moveTo>
                  <a:lnTo>
                    <a:pt x="1108800" y="0"/>
                  </a:lnTo>
                  <a:lnTo>
                    <a:pt x="0" y="0"/>
                  </a:lnTo>
                  <a:lnTo>
                    <a:pt x="0" y="268800"/>
                  </a:lnTo>
                  <a:lnTo>
                    <a:pt x="1108800" y="268800"/>
                  </a:lnTo>
                  <a:close/>
                </a:path>
                <a:path w="1108800" h="268800" fill="none">
                  <a:moveTo>
                    <a:pt x="1108800" y="268800"/>
                  </a:moveTo>
                  <a:lnTo>
                    <a:pt x="1108800" y="0"/>
                  </a:lnTo>
                  <a:lnTo>
                    <a:pt x="0" y="0"/>
                  </a:lnTo>
                  <a:lnTo>
                    <a:pt x="0" y="268800"/>
                  </a:lnTo>
                  <a:lnTo>
                    <a:pt x="1108800" y="268800"/>
                  </a:lnTo>
                  <a:close/>
                </a:path>
              </a:pathLst>
            </a:custGeom>
            <a:solidFill>
              <a:schemeClr val="accent5">
                <a:lumMod val="75000"/>
              </a:schemeClr>
            </a:solidFill>
            <a:ln w="8400" cap="flat">
              <a:solidFill>
                <a:srgbClr val="D7DDF0"/>
              </a:solidFill>
              <a:miter/>
            </a:ln>
          </p:spPr>
          <p:txBody>
            <a:bodyPr wrap="square" lIns="38100" tIns="38100" rIns="38100" bIns="38100" rtlCol="0" anchor="ctr"/>
            <a:lstStyle/>
            <a:p>
              <a:pPr algn="ctr"/>
              <a:r>
                <a:rPr lang="zh-CN" altLang="en-US" sz="1008" dirty="0">
                  <a:solidFill>
                    <a:srgbClr val="FFFFFF"/>
                  </a:solidFill>
                  <a:latin typeface="Arial"/>
                  <a:ea typeface="Arial"/>
                  <a:cs typeface="Arial"/>
                </a:rPr>
                <a:t>ERD &amp; Schema</a:t>
              </a:r>
            </a:p>
          </p:txBody>
        </p:sp>
        <p:sp>
          <p:nvSpPr>
            <p:cNvPr id="177" name="Rectangle"/>
            <p:cNvSpPr/>
            <p:nvPr/>
          </p:nvSpPr>
          <p:spPr>
            <a:xfrm>
              <a:off x="6065016" y="5057756"/>
              <a:ext cx="2839200" cy="705600"/>
            </a:xfrm>
            <a:custGeom>
              <a:avLst/>
              <a:gdLst/>
              <a:ahLst/>
              <a:cxnLst/>
              <a:rect l="l" t="t" r="r" b="b"/>
              <a:pathLst>
                <a:path w="2839200" h="705600" stroke="0">
                  <a:moveTo>
                    <a:pt x="0" y="0"/>
                  </a:moveTo>
                  <a:lnTo>
                    <a:pt x="2839200" y="0"/>
                  </a:lnTo>
                  <a:lnTo>
                    <a:pt x="2839200" y="705600"/>
                  </a:lnTo>
                  <a:lnTo>
                    <a:pt x="0" y="705600"/>
                  </a:lnTo>
                  <a:lnTo>
                    <a:pt x="0" y="0"/>
                  </a:lnTo>
                  <a:close/>
                </a:path>
                <a:path w="2839200" h="705600" fill="none">
                  <a:moveTo>
                    <a:pt x="0" y="0"/>
                  </a:moveTo>
                  <a:lnTo>
                    <a:pt x="2839200" y="0"/>
                  </a:lnTo>
                  <a:lnTo>
                    <a:pt x="2839200" y="705600"/>
                  </a:lnTo>
                  <a:lnTo>
                    <a:pt x="0" y="705600"/>
                  </a:lnTo>
                  <a:lnTo>
                    <a:pt x="0" y="0"/>
                  </a:lnTo>
                  <a:close/>
                </a:path>
              </a:pathLst>
            </a:custGeom>
            <a:noFill/>
            <a:ln w="8400" cap="flat">
              <a:noFill/>
              <a:miter/>
            </a:ln>
          </p:spPr>
          <p:txBody>
            <a:bodyPr wrap="square" lIns="38100" tIns="38100" rIns="38100" bIns="38100" rtlCol="0" anchor="ctr"/>
            <a:lstStyle/>
            <a:p>
              <a:pPr algn="l"/>
              <a:r>
                <a:rPr lang="zh-CN" altLang="en-US" sz="840" dirty="0">
                  <a:solidFill>
                    <a:srgbClr val="454545"/>
                  </a:solidFill>
                  <a:latin typeface="Calibri"/>
                  <a:ea typeface="Calibri"/>
                  <a:cs typeface="Calibri"/>
                </a:rPr>
                <a:t>That’s why the Learning Roadmaps always have a “Wow!” stretch level. This milestone represents what learning would look like if the student went above and beyond what was expected of them at their grade-level.</a:t>
              </a:r>
            </a:p>
          </p:txBody>
        </p:sp>
      </p:grpSp>
      <p:grpSp>
        <p:nvGrpSpPr>
          <p:cNvPr id="8" name="Group 3"/>
          <p:cNvGrpSpPr/>
          <p:nvPr/>
        </p:nvGrpSpPr>
        <p:grpSpPr>
          <a:xfrm>
            <a:off x="7883016" y="3117357"/>
            <a:ext cx="2704800" cy="1131245"/>
            <a:chOff x="6359016" y="3117356"/>
            <a:chExt cx="2704800" cy="1131245"/>
          </a:xfrm>
        </p:grpSpPr>
        <p:sp>
          <p:nvSpPr>
            <p:cNvPr id="178" name="Rectangle"/>
            <p:cNvSpPr/>
            <p:nvPr/>
          </p:nvSpPr>
          <p:spPr>
            <a:xfrm>
              <a:off x="6359016" y="3117356"/>
              <a:ext cx="1108800" cy="453600"/>
            </a:xfrm>
            <a:custGeom>
              <a:avLst/>
              <a:gdLst>
                <a:gd name="connsiteX0" fmla="*/ 0 w 1108800"/>
                <a:gd name="connsiteY0" fmla="*/ 226800 h 453600"/>
                <a:gd name="connsiteX1" fmla="*/ 554400 w 1108800"/>
                <a:gd name="connsiteY1" fmla="*/ 0 h 453600"/>
                <a:gd name="connsiteX2" fmla="*/ 1108800 w 1108800"/>
                <a:gd name="connsiteY2" fmla="*/ 226800 h 453600"/>
                <a:gd name="connsiteX3" fmla="*/ 554400 w 1108800"/>
                <a:gd name="connsiteY3" fmla="*/ 453600 h 453600"/>
              </a:gdLst>
              <a:ahLst/>
              <a:cxnLst>
                <a:cxn ang="0">
                  <a:pos x="connsiteX0" y="connsiteY0"/>
                </a:cxn>
                <a:cxn ang="0">
                  <a:pos x="connsiteX1" y="connsiteY1"/>
                </a:cxn>
                <a:cxn ang="0">
                  <a:pos x="connsiteX2" y="connsiteY2"/>
                </a:cxn>
                <a:cxn ang="0">
                  <a:pos x="connsiteX3" y="connsiteY3"/>
                </a:cxn>
              </a:cxnLst>
              <a:rect l="l" t="t" r="r" b="b"/>
              <a:pathLst>
                <a:path w="1108800" h="453600" stroke="0">
                  <a:moveTo>
                    <a:pt x="1108800" y="453600"/>
                  </a:moveTo>
                  <a:lnTo>
                    <a:pt x="1108800" y="0"/>
                  </a:lnTo>
                  <a:lnTo>
                    <a:pt x="0" y="0"/>
                  </a:lnTo>
                  <a:lnTo>
                    <a:pt x="0" y="453600"/>
                  </a:lnTo>
                  <a:lnTo>
                    <a:pt x="1108800" y="453600"/>
                  </a:lnTo>
                  <a:close/>
                </a:path>
                <a:path w="1108800" h="453600" fill="none">
                  <a:moveTo>
                    <a:pt x="1108800" y="453600"/>
                  </a:moveTo>
                  <a:lnTo>
                    <a:pt x="1108800" y="0"/>
                  </a:lnTo>
                  <a:lnTo>
                    <a:pt x="0" y="0"/>
                  </a:lnTo>
                  <a:lnTo>
                    <a:pt x="0" y="453600"/>
                  </a:lnTo>
                  <a:lnTo>
                    <a:pt x="1108800" y="453600"/>
                  </a:lnTo>
                  <a:close/>
                </a:path>
              </a:pathLst>
            </a:custGeom>
            <a:solidFill>
              <a:srgbClr val="C7D47D"/>
            </a:solidFill>
            <a:ln w="8400" cap="flat">
              <a:solidFill>
                <a:srgbClr val="C7D47D"/>
              </a:solidFill>
              <a:miter/>
            </a:ln>
          </p:spPr>
          <p:txBody>
            <a:bodyPr wrap="square" lIns="38100" tIns="38100" rIns="38100" bIns="38100" rtlCol="0" anchor="ctr"/>
            <a:lstStyle/>
            <a:p>
              <a:pPr algn="ctr"/>
              <a:r>
                <a:rPr lang="zh-CN" altLang="en-US" sz="1008" dirty="0">
                  <a:solidFill>
                    <a:srgbClr val="FFFFFF"/>
                  </a:solidFill>
                  <a:latin typeface="Arial"/>
                  <a:ea typeface="Arial"/>
                  <a:cs typeface="Arial"/>
                </a:rPr>
                <a:t>Design &amp; Establishment</a:t>
              </a:r>
            </a:p>
          </p:txBody>
        </p:sp>
        <p:sp>
          <p:nvSpPr>
            <p:cNvPr id="179" name="Rectangle"/>
            <p:cNvSpPr/>
            <p:nvPr/>
          </p:nvSpPr>
          <p:spPr>
            <a:xfrm>
              <a:off x="6359016" y="3543001"/>
              <a:ext cx="2704800" cy="705600"/>
            </a:xfrm>
            <a:custGeom>
              <a:avLst/>
              <a:gdLst/>
              <a:ahLst/>
              <a:cxnLst/>
              <a:rect l="l" t="t" r="r" b="b"/>
              <a:pathLst>
                <a:path w="2704800" h="705600" stroke="0">
                  <a:moveTo>
                    <a:pt x="0" y="0"/>
                  </a:moveTo>
                  <a:lnTo>
                    <a:pt x="2704800" y="0"/>
                  </a:lnTo>
                  <a:lnTo>
                    <a:pt x="2704800" y="705600"/>
                  </a:lnTo>
                  <a:lnTo>
                    <a:pt x="0" y="705600"/>
                  </a:lnTo>
                  <a:lnTo>
                    <a:pt x="0" y="0"/>
                  </a:lnTo>
                  <a:close/>
                </a:path>
                <a:path w="2704800" h="705600" fill="none">
                  <a:moveTo>
                    <a:pt x="0" y="0"/>
                  </a:moveTo>
                  <a:lnTo>
                    <a:pt x="2704800" y="0"/>
                  </a:lnTo>
                  <a:lnTo>
                    <a:pt x="2704800" y="705600"/>
                  </a:lnTo>
                  <a:lnTo>
                    <a:pt x="0" y="705600"/>
                  </a:lnTo>
                  <a:lnTo>
                    <a:pt x="0" y="0"/>
                  </a:lnTo>
                  <a:close/>
                </a:path>
              </a:pathLst>
            </a:custGeom>
            <a:noFill/>
            <a:ln w="8400" cap="flat">
              <a:noFill/>
              <a:miter/>
            </a:ln>
          </p:spPr>
          <p:txBody>
            <a:bodyPr wrap="square" lIns="38100" tIns="38100" rIns="38100" bIns="38100" rtlCol="0" anchor="ctr"/>
            <a:lstStyle/>
            <a:p>
              <a:pPr algn="l"/>
              <a:r>
                <a:rPr lang="zh-CN" altLang="en-US" sz="840" dirty="0">
                  <a:solidFill>
                    <a:srgbClr val="454545"/>
                  </a:solidFill>
                  <a:latin typeface="Calibri"/>
                  <a:ea typeface="Calibri"/>
                  <a:cs typeface="Calibri"/>
                </a:rPr>
                <a:t>The “Got It!” level is where you start to see those new behaviours being demonstrated on a consistent basis. The student understands what they are doing and are doing it intentionally in class. </a:t>
              </a:r>
            </a:p>
          </p:txBody>
        </p:sp>
      </p:grpSp>
      <p:grpSp>
        <p:nvGrpSpPr>
          <p:cNvPr id="7" name="Group 2"/>
          <p:cNvGrpSpPr/>
          <p:nvPr/>
        </p:nvGrpSpPr>
        <p:grpSpPr>
          <a:xfrm>
            <a:off x="7694016" y="1930856"/>
            <a:ext cx="2982000" cy="1024800"/>
            <a:chOff x="6170016" y="1930856"/>
            <a:chExt cx="2982000" cy="1024800"/>
          </a:xfrm>
        </p:grpSpPr>
        <p:sp>
          <p:nvSpPr>
            <p:cNvPr id="180" name="Rectangle"/>
            <p:cNvSpPr/>
            <p:nvPr/>
          </p:nvSpPr>
          <p:spPr>
            <a:xfrm>
              <a:off x="6170016" y="1930856"/>
              <a:ext cx="1108800" cy="268800"/>
            </a:xfrm>
            <a:custGeom>
              <a:avLst/>
              <a:gdLst>
                <a:gd name="connsiteX0" fmla="*/ 0 w 1108800"/>
                <a:gd name="connsiteY0" fmla="*/ 134400 h 268800"/>
                <a:gd name="connsiteX1" fmla="*/ 554400 w 1108800"/>
                <a:gd name="connsiteY1" fmla="*/ 0 h 268800"/>
                <a:gd name="connsiteX2" fmla="*/ 1108800 w 1108800"/>
                <a:gd name="connsiteY2" fmla="*/ 134400 h 268800"/>
                <a:gd name="connsiteX3" fmla="*/ 554400 w 1108800"/>
                <a:gd name="connsiteY3" fmla="*/ 268800 h 268800"/>
              </a:gdLst>
              <a:ahLst/>
              <a:cxnLst>
                <a:cxn ang="0">
                  <a:pos x="connsiteX0" y="connsiteY0"/>
                </a:cxn>
                <a:cxn ang="0">
                  <a:pos x="connsiteX1" y="connsiteY1"/>
                </a:cxn>
                <a:cxn ang="0">
                  <a:pos x="connsiteX2" y="connsiteY2"/>
                </a:cxn>
                <a:cxn ang="0">
                  <a:pos x="connsiteX3" y="connsiteY3"/>
                </a:cxn>
              </a:cxnLst>
              <a:rect l="l" t="t" r="r" b="b"/>
              <a:pathLst>
                <a:path w="1108800" h="268800" stroke="0">
                  <a:moveTo>
                    <a:pt x="1108800" y="268800"/>
                  </a:moveTo>
                  <a:lnTo>
                    <a:pt x="1108800" y="0"/>
                  </a:lnTo>
                  <a:lnTo>
                    <a:pt x="0" y="0"/>
                  </a:lnTo>
                  <a:lnTo>
                    <a:pt x="0" y="268800"/>
                  </a:lnTo>
                  <a:lnTo>
                    <a:pt x="1108800" y="268800"/>
                  </a:lnTo>
                  <a:close/>
                </a:path>
                <a:path w="1108800" h="268800" fill="none">
                  <a:moveTo>
                    <a:pt x="1108800" y="268800"/>
                  </a:moveTo>
                  <a:lnTo>
                    <a:pt x="1108800" y="0"/>
                  </a:lnTo>
                  <a:lnTo>
                    <a:pt x="0" y="0"/>
                  </a:lnTo>
                  <a:lnTo>
                    <a:pt x="0" y="268800"/>
                  </a:lnTo>
                  <a:lnTo>
                    <a:pt x="1108800" y="268800"/>
                  </a:lnTo>
                  <a:close/>
                </a:path>
              </a:pathLst>
            </a:custGeom>
            <a:solidFill>
              <a:srgbClr val="B6C716"/>
            </a:solidFill>
            <a:ln w="8400" cap="flat">
              <a:solidFill>
                <a:srgbClr val="B6C716"/>
              </a:solidFill>
              <a:miter/>
            </a:ln>
          </p:spPr>
          <p:txBody>
            <a:bodyPr wrap="square" lIns="38100" tIns="38100" rIns="38100" bIns="38100" rtlCol="0" anchor="ctr"/>
            <a:lstStyle/>
            <a:p>
              <a:pPr algn="ctr"/>
              <a:r>
                <a:rPr lang="zh-CN" altLang="en-US" sz="1008" dirty="0">
                  <a:solidFill>
                    <a:srgbClr val="FFFFFF"/>
                  </a:solidFill>
                  <a:latin typeface="Arial"/>
                  <a:ea typeface="Arial"/>
                  <a:cs typeface="Arial"/>
                </a:rPr>
                <a:t>Survey</a:t>
              </a:r>
            </a:p>
          </p:txBody>
        </p:sp>
        <p:sp>
          <p:nvSpPr>
            <p:cNvPr id="181" name="Rectangle"/>
            <p:cNvSpPr/>
            <p:nvPr/>
          </p:nvSpPr>
          <p:spPr>
            <a:xfrm>
              <a:off x="6170016" y="2317256"/>
              <a:ext cx="2982000" cy="638400"/>
            </a:xfrm>
            <a:custGeom>
              <a:avLst/>
              <a:gdLst/>
              <a:ahLst/>
              <a:cxnLst/>
              <a:rect l="l" t="t" r="r" b="b"/>
              <a:pathLst>
                <a:path w="2982000" h="638400" stroke="0">
                  <a:moveTo>
                    <a:pt x="0" y="0"/>
                  </a:moveTo>
                  <a:lnTo>
                    <a:pt x="2982000" y="0"/>
                  </a:lnTo>
                  <a:lnTo>
                    <a:pt x="2982000" y="638400"/>
                  </a:lnTo>
                  <a:lnTo>
                    <a:pt x="0" y="638400"/>
                  </a:lnTo>
                  <a:lnTo>
                    <a:pt x="0" y="0"/>
                  </a:lnTo>
                  <a:close/>
                </a:path>
                <a:path w="2982000" h="638400" fill="none">
                  <a:moveTo>
                    <a:pt x="0" y="0"/>
                  </a:moveTo>
                  <a:lnTo>
                    <a:pt x="2982000" y="0"/>
                  </a:lnTo>
                  <a:lnTo>
                    <a:pt x="2982000" y="638400"/>
                  </a:lnTo>
                  <a:lnTo>
                    <a:pt x="0" y="638400"/>
                  </a:lnTo>
                  <a:lnTo>
                    <a:pt x="0" y="0"/>
                  </a:lnTo>
                  <a:close/>
                </a:path>
              </a:pathLst>
            </a:custGeom>
            <a:noFill/>
            <a:ln w="8400" cap="flat">
              <a:noFill/>
              <a:miter/>
            </a:ln>
          </p:spPr>
          <p:txBody>
            <a:bodyPr wrap="square" lIns="38100" tIns="38100" rIns="38100" bIns="38100" rtlCol="0" anchor="ctr"/>
            <a:lstStyle/>
            <a:p>
              <a:pPr algn="l"/>
              <a:r>
                <a:rPr lang="zh-CN" altLang="en-US" sz="840" dirty="0">
                  <a:solidFill>
                    <a:srgbClr val="454545"/>
                  </a:solidFill>
                  <a:latin typeface="Calibri"/>
                  <a:ea typeface="Calibri"/>
                  <a:cs typeface="Calibri"/>
                </a:rPr>
                <a:t>Once you begin to move past the “Not Yet” level, you’re getting into the “Getting There!” zone. Getting There is where you start to see the seeds of learning take root and start to manifest themselves in your students behaviours.</a:t>
              </a:r>
            </a:p>
          </p:txBody>
        </p:sp>
      </p:grpSp>
      <p:sp>
        <p:nvSpPr>
          <p:cNvPr id="184" name="Rectangle"/>
          <p:cNvSpPr/>
          <p:nvPr/>
        </p:nvSpPr>
        <p:spPr>
          <a:xfrm>
            <a:off x="4657416" y="3197996"/>
            <a:ext cx="2335200" cy="621600"/>
          </a:xfrm>
          <a:custGeom>
            <a:avLst/>
            <a:gdLst/>
            <a:ahLst/>
            <a:cxnLst/>
            <a:rect l="l" t="t" r="r" b="b"/>
            <a:pathLst>
              <a:path w="2335200" h="621600" stroke="0">
                <a:moveTo>
                  <a:pt x="0" y="0"/>
                </a:moveTo>
                <a:lnTo>
                  <a:pt x="2335200" y="0"/>
                </a:lnTo>
                <a:lnTo>
                  <a:pt x="2335200" y="621600"/>
                </a:lnTo>
                <a:lnTo>
                  <a:pt x="0" y="621600"/>
                </a:lnTo>
                <a:lnTo>
                  <a:pt x="0" y="0"/>
                </a:lnTo>
                <a:close/>
              </a:path>
              <a:path w="2335200" h="621600" fill="none">
                <a:moveTo>
                  <a:pt x="0" y="0"/>
                </a:moveTo>
                <a:lnTo>
                  <a:pt x="2335200" y="0"/>
                </a:lnTo>
                <a:lnTo>
                  <a:pt x="2335200" y="621600"/>
                </a:lnTo>
                <a:lnTo>
                  <a:pt x="0" y="621600"/>
                </a:lnTo>
                <a:lnTo>
                  <a:pt x="0" y="0"/>
                </a:lnTo>
                <a:close/>
              </a:path>
            </a:pathLst>
          </a:custGeom>
          <a:noFill/>
          <a:ln w="8400" cap="flat">
            <a:noFill/>
            <a:miter/>
          </a:ln>
        </p:spPr>
        <p:txBody>
          <a:bodyPr wrap="square" lIns="38100" tIns="38100" rIns="38100" bIns="38100" rtlCol="0" anchor="ctr"/>
          <a:lstStyle/>
          <a:p>
            <a:pPr algn="ctr"/>
            <a:r>
              <a:rPr lang="zh-CN" altLang="en-US" sz="1512" b="1" dirty="0">
                <a:solidFill>
                  <a:srgbClr val="454545"/>
                </a:solidFill>
                <a:latin typeface="Calibri"/>
                <a:ea typeface="Calibri"/>
                <a:cs typeface="Calibri"/>
              </a:rPr>
              <a:t>Final System Production</a:t>
            </a:r>
          </a:p>
        </p:txBody>
      </p:sp>
      <p:grpSp>
        <p:nvGrpSpPr>
          <p:cNvPr id="4" name="Group 1"/>
          <p:cNvGrpSpPr/>
          <p:nvPr/>
        </p:nvGrpSpPr>
        <p:grpSpPr>
          <a:xfrm>
            <a:off x="6320616" y="874556"/>
            <a:ext cx="1596000" cy="718200"/>
            <a:chOff x="4796616" y="874556"/>
            <a:chExt cx="1596000" cy="718200"/>
          </a:xfrm>
        </p:grpSpPr>
        <p:sp>
          <p:nvSpPr>
            <p:cNvPr id="182" name="Rectangle"/>
            <p:cNvSpPr/>
            <p:nvPr/>
          </p:nvSpPr>
          <p:spPr>
            <a:xfrm>
              <a:off x="4796616" y="874556"/>
              <a:ext cx="1276800" cy="268800"/>
            </a:xfrm>
            <a:custGeom>
              <a:avLst/>
              <a:gdLst>
                <a:gd name="connsiteX0" fmla="*/ 0 w 1276800"/>
                <a:gd name="connsiteY0" fmla="*/ 134400 h 268800"/>
                <a:gd name="connsiteX1" fmla="*/ 638400 w 1276800"/>
                <a:gd name="connsiteY1" fmla="*/ 0 h 268800"/>
                <a:gd name="connsiteX2" fmla="*/ 1276800 w 1276800"/>
                <a:gd name="connsiteY2" fmla="*/ 134400 h 268800"/>
                <a:gd name="connsiteX3" fmla="*/ 638400 w 1276800"/>
                <a:gd name="connsiteY3" fmla="*/ 268800 h 268800"/>
              </a:gdLst>
              <a:ahLst/>
              <a:cxnLst>
                <a:cxn ang="0">
                  <a:pos x="connsiteX0" y="connsiteY0"/>
                </a:cxn>
                <a:cxn ang="0">
                  <a:pos x="connsiteX1" y="connsiteY1"/>
                </a:cxn>
                <a:cxn ang="0">
                  <a:pos x="connsiteX2" y="connsiteY2"/>
                </a:cxn>
                <a:cxn ang="0">
                  <a:pos x="connsiteX3" y="connsiteY3"/>
                </a:cxn>
              </a:cxnLst>
              <a:rect l="l" t="t" r="r" b="b"/>
              <a:pathLst>
                <a:path w="1276800" h="268800" stroke="0">
                  <a:moveTo>
                    <a:pt x="1276800" y="268800"/>
                  </a:moveTo>
                  <a:lnTo>
                    <a:pt x="1276800" y="0"/>
                  </a:lnTo>
                  <a:lnTo>
                    <a:pt x="0" y="0"/>
                  </a:lnTo>
                  <a:lnTo>
                    <a:pt x="0" y="268800"/>
                  </a:lnTo>
                  <a:lnTo>
                    <a:pt x="1276800" y="268800"/>
                  </a:lnTo>
                  <a:close/>
                </a:path>
                <a:path w="1276800" h="268800" fill="none">
                  <a:moveTo>
                    <a:pt x="1276800" y="268800"/>
                  </a:moveTo>
                  <a:lnTo>
                    <a:pt x="1276800" y="0"/>
                  </a:lnTo>
                  <a:lnTo>
                    <a:pt x="0" y="0"/>
                  </a:lnTo>
                  <a:lnTo>
                    <a:pt x="0" y="268800"/>
                  </a:lnTo>
                  <a:lnTo>
                    <a:pt x="1276800" y="268800"/>
                  </a:lnTo>
                  <a:close/>
                </a:path>
              </a:pathLst>
            </a:custGeom>
            <a:solidFill>
              <a:srgbClr val="EA8125"/>
            </a:solidFill>
            <a:ln w="8400" cap="flat">
              <a:solidFill>
                <a:srgbClr val="EA8125"/>
              </a:solidFill>
              <a:miter/>
            </a:ln>
          </p:spPr>
          <p:txBody>
            <a:bodyPr wrap="square" lIns="38100" tIns="38100" rIns="38100" bIns="38100" rtlCol="0" anchor="ctr"/>
            <a:lstStyle/>
            <a:p>
              <a:pPr algn="ctr"/>
              <a:r>
                <a:rPr lang="zh-CN" altLang="en-US" sz="1008" dirty="0">
                  <a:solidFill>
                    <a:srgbClr val="FFFFFF"/>
                  </a:solidFill>
                  <a:latin typeface="Arial"/>
                  <a:ea typeface="Arial"/>
                  <a:cs typeface="Arial"/>
                </a:rPr>
                <a:t>Foundation</a:t>
              </a:r>
            </a:p>
          </p:txBody>
        </p:sp>
        <p:sp>
          <p:nvSpPr>
            <p:cNvPr id="134" name="Rectangle"/>
            <p:cNvSpPr/>
            <p:nvPr/>
          </p:nvSpPr>
          <p:spPr>
            <a:xfrm>
              <a:off x="5384616" y="1256756"/>
              <a:ext cx="1008000" cy="336000"/>
            </a:xfrm>
            <a:custGeom>
              <a:avLst/>
              <a:gdLst/>
              <a:ahLst/>
              <a:cxnLst/>
              <a:rect l="l" t="t" r="r" b="b"/>
              <a:pathLst>
                <a:path w="1008000" h="336000" stroke="0">
                  <a:moveTo>
                    <a:pt x="0" y="0"/>
                  </a:moveTo>
                  <a:lnTo>
                    <a:pt x="1008000" y="0"/>
                  </a:lnTo>
                  <a:lnTo>
                    <a:pt x="1008000" y="336000"/>
                  </a:lnTo>
                  <a:lnTo>
                    <a:pt x="0" y="336000"/>
                  </a:lnTo>
                  <a:lnTo>
                    <a:pt x="0" y="0"/>
                  </a:lnTo>
                  <a:close/>
                </a:path>
                <a:path w="1008000" h="336000" fill="none">
                  <a:moveTo>
                    <a:pt x="0" y="0"/>
                  </a:moveTo>
                  <a:lnTo>
                    <a:pt x="1008000" y="0"/>
                  </a:lnTo>
                  <a:lnTo>
                    <a:pt x="1008000" y="336000"/>
                  </a:lnTo>
                  <a:lnTo>
                    <a:pt x="0" y="336000"/>
                  </a:lnTo>
                  <a:lnTo>
                    <a:pt x="0" y="0"/>
                  </a:lnTo>
                  <a:close/>
                </a:path>
              </a:pathLst>
            </a:custGeom>
            <a:noFill/>
            <a:ln w="8400" cap="flat">
              <a:noFill/>
              <a:miter/>
            </a:ln>
          </p:spPr>
          <p:txBody>
            <a:bodyPr wrap="square" lIns="38100" tIns="38100" rIns="38100" bIns="38100" rtlCol="0" anchor="ctr"/>
            <a:lstStyle/>
            <a:p>
              <a:pPr algn="ctr"/>
              <a:r>
                <a:rPr lang="zh-CN" altLang="en-US" sz="1344" dirty="0">
                  <a:solidFill>
                    <a:srgbClr val="191919"/>
                  </a:solidFill>
                  <a:latin typeface="Arial"/>
                  <a:ea typeface="Arial"/>
                  <a:cs typeface="Arial"/>
                </a:rPr>
                <a:t>...</a:t>
              </a:r>
            </a:p>
          </p:txBody>
        </p:sp>
      </p:grpSp>
      <p:sp>
        <p:nvSpPr>
          <p:cNvPr id="3" name="Rectangle">
            <a:extLst>
              <a:ext uri="{FF2B5EF4-FFF2-40B4-BE49-F238E27FC236}">
                <a16:creationId xmlns:a16="http://schemas.microsoft.com/office/drawing/2014/main" id="{E80ADA8F-A911-86AF-7C52-739F70CDBD80}"/>
              </a:ext>
            </a:extLst>
          </p:cNvPr>
          <p:cNvSpPr/>
          <p:nvPr/>
        </p:nvSpPr>
        <p:spPr>
          <a:xfrm>
            <a:off x="1522828" y="259256"/>
            <a:ext cx="9450000" cy="453600"/>
          </a:xfrm>
          <a:custGeom>
            <a:avLst/>
            <a:gdLst>
              <a:gd name="connsiteX0" fmla="*/ 0 w 9450000"/>
              <a:gd name="connsiteY0" fmla="*/ 226800 h 453600"/>
              <a:gd name="connsiteX1" fmla="*/ 4725000 w 9450000"/>
              <a:gd name="connsiteY1" fmla="*/ 0 h 453600"/>
              <a:gd name="connsiteX2" fmla="*/ 9450000 w 9450000"/>
              <a:gd name="connsiteY2" fmla="*/ 226800 h 453600"/>
              <a:gd name="connsiteX3" fmla="*/ 4725000 w 9450000"/>
              <a:gd name="connsiteY3" fmla="*/ 453600 h 453600"/>
            </a:gdLst>
            <a:ahLst/>
            <a:cxnLst>
              <a:cxn ang="0">
                <a:pos x="connsiteX0" y="connsiteY0"/>
              </a:cxn>
              <a:cxn ang="0">
                <a:pos x="connsiteX1" y="connsiteY1"/>
              </a:cxn>
              <a:cxn ang="0">
                <a:pos x="connsiteX2" y="connsiteY2"/>
              </a:cxn>
              <a:cxn ang="0">
                <a:pos x="connsiteX3" y="connsiteY3"/>
              </a:cxn>
            </a:cxnLst>
            <a:rect l="l" t="t" r="r" b="b"/>
            <a:pathLst>
              <a:path w="9450000" h="453600" stroke="0">
                <a:moveTo>
                  <a:pt x="9450000" y="453600"/>
                </a:moveTo>
                <a:lnTo>
                  <a:pt x="9450000" y="0"/>
                </a:lnTo>
                <a:lnTo>
                  <a:pt x="0" y="0"/>
                </a:lnTo>
                <a:lnTo>
                  <a:pt x="0" y="453600"/>
                </a:lnTo>
                <a:lnTo>
                  <a:pt x="9450000" y="453600"/>
                </a:lnTo>
                <a:close/>
              </a:path>
              <a:path w="9450000" h="453600" fill="none">
                <a:moveTo>
                  <a:pt x="9450000" y="453600"/>
                </a:moveTo>
                <a:lnTo>
                  <a:pt x="9450000" y="0"/>
                </a:lnTo>
                <a:lnTo>
                  <a:pt x="0" y="0"/>
                </a:lnTo>
                <a:lnTo>
                  <a:pt x="0" y="453600"/>
                </a:lnTo>
                <a:lnTo>
                  <a:pt x="9450000" y="453600"/>
                </a:lnTo>
                <a:close/>
              </a:path>
            </a:pathLst>
          </a:custGeom>
          <a:noFill/>
          <a:ln w="8400" cap="flat">
            <a:noFill/>
            <a:miter/>
          </a:ln>
        </p:spPr>
        <p:txBody>
          <a:bodyPr wrap="square" lIns="38100" tIns="38100" rIns="38100" bIns="38100" rtlCol="0" anchor="ctr"/>
          <a:lstStyle/>
          <a:p>
            <a:pPr algn="ctr"/>
            <a:endParaRPr lang="zh-CN" altLang="en-US" sz="2352" b="1" dirty="0">
              <a:solidFill>
                <a:srgbClr val="303030"/>
              </a:solidFill>
              <a:latin typeface="Calibri"/>
              <a:ea typeface="Calibri"/>
              <a:cs typeface="Calibri"/>
            </a:endParaRPr>
          </a:p>
        </p:txBody>
      </p:sp>
      <p:sp>
        <p:nvSpPr>
          <p:cNvPr id="5" name="TextBox 4">
            <a:extLst>
              <a:ext uri="{FF2B5EF4-FFF2-40B4-BE49-F238E27FC236}">
                <a16:creationId xmlns:a16="http://schemas.microsoft.com/office/drawing/2014/main" id="{0FBA4582-6DCF-75D0-875C-C8C5089D8520}"/>
              </a:ext>
            </a:extLst>
          </p:cNvPr>
          <p:cNvSpPr txBox="1"/>
          <p:nvPr/>
        </p:nvSpPr>
        <p:spPr>
          <a:xfrm>
            <a:off x="3288216" y="96968"/>
            <a:ext cx="5377194" cy="769441"/>
          </a:xfrm>
          <a:prstGeom prst="rect">
            <a:avLst/>
          </a:prstGeom>
          <a:noFill/>
        </p:spPr>
        <p:txBody>
          <a:bodyPr wrap="square">
            <a:spAutoFit/>
          </a:bodyPr>
          <a:lstStyle/>
          <a:p>
            <a:pPr algn="ctr"/>
            <a:r>
              <a:rPr lang="en-US" sz="4400" dirty="0">
                <a:ln w="0"/>
                <a:solidFill>
                  <a:srgbClr val="FF0000"/>
                </a:solidFill>
                <a:effectLst>
                  <a:outerShdw blurRad="38100" dist="38100" dir="2700000" algn="tl">
                    <a:srgbClr val="000000">
                      <a:alpha val="43137"/>
                    </a:srgbClr>
                  </a:outerShdw>
                </a:effectLst>
              </a:rPr>
              <a:t>Project Flow Diagram</a:t>
            </a:r>
          </a:p>
        </p:txBody>
      </p:sp>
      <p:sp>
        <p:nvSpPr>
          <p:cNvPr id="17" name="Curved Left Arrow 16"/>
          <p:cNvSpPr/>
          <p:nvPr/>
        </p:nvSpPr>
        <p:spPr>
          <a:xfrm>
            <a:off x="6247828" y="2374678"/>
            <a:ext cx="895988" cy="2214782"/>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65"/>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nextCondLst>
                <p:cond evt="onClick" delay="0">
                  <p:tgtEl>
                    <p:spTgt spid="165"/>
                  </p:tgtEl>
                </p:cond>
              </p:nextCondLst>
            </p:seq>
            <p:seq concurrent="1" nextAc="seek">
              <p:cTn id="7" restart="whenNotActive" fill="hold" evtFilter="cancelBubble" nodeType="interactiveSeq">
                <p:stCondLst>
                  <p:cond evt="onClick" delay="0">
                    <p:tgtEl>
                      <p:spTgt spid="164"/>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nextCondLst>
                <p:cond evt="onClick" delay="0">
                  <p:tgtEl>
                    <p:spTgt spid="164"/>
                  </p:tgtEl>
                </p:cond>
              </p:nextCondLst>
            </p:seq>
            <p:seq concurrent="1" nextAc="seek">
              <p:cTn id="12" restart="whenNotActive" fill="hold" evtFilter="cancelBubble" nodeType="interactiveSeq">
                <p:stCondLst>
                  <p:cond evt="onClick" delay="0">
                    <p:tgtEl>
                      <p:spTgt spid="163"/>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nextCondLst>
                <p:cond evt="onClick" delay="0">
                  <p:tgtEl>
                    <p:spTgt spid="163"/>
                  </p:tgtEl>
                </p:cond>
              </p:nextCondLst>
            </p:seq>
            <p:seq concurrent="1" nextAc="seek">
              <p:cTn id="17" restart="whenNotActive" fill="hold" evtFilter="cancelBubble" nodeType="interactiveSeq">
                <p:stCondLst>
                  <p:cond evt="onClick" delay="0">
                    <p:tgtEl>
                      <p:spTgt spid="162"/>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nextCondLst>
                <p:cond evt="onClick" delay="0">
                  <p:tgtEl>
                    <p:spTgt spid="162"/>
                  </p:tgtEl>
                </p:cond>
              </p:nextCondLst>
            </p:seq>
            <p:seq concurrent="1" nextAc="seek">
              <p:cTn id="22" restart="whenNotActive" fill="hold" evtFilter="cancelBubble" nodeType="interactiveSeq">
                <p:stCondLst>
                  <p:cond evt="onClick" delay="0">
                    <p:tgtEl>
                      <p:spTgt spid="161"/>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nextCondLst>
                <p:cond evt="onClick" delay="0">
                  <p:tgtEl>
                    <p:spTgt spid="161"/>
                  </p:tgtEl>
                </p:cond>
              </p:nextCondLst>
            </p:seq>
            <p:seq concurrent="1" nextAc="seek">
              <p:cTn id="27" restart="whenNotActive" fill="hold" evtFilter="cancelBubble" nodeType="interactiveSeq">
                <p:stCondLst>
                  <p:cond evt="onClick" delay="0">
                    <p:tgtEl>
                      <p:spTgt spid="160"/>
                    </p:tgtEl>
                  </p:cond>
                </p:stCondLst>
                <p:endSync evt="end" delay="0">
                  <p:rtn val="all"/>
                </p:endSync>
                <p:childTnLst>
                  <p:par>
                    <p:cTn id="28" fill="hold">
                      <p:stCondLst>
                        <p:cond delay="0"/>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nextCondLst>
                <p:cond evt="onClick" delay="0">
                  <p:tgtEl>
                    <p:spTgt spid="160"/>
                  </p:tgtEl>
                </p:cond>
              </p:nextCondLst>
            </p:seq>
            <p:seq concurrent="1" nextAc="seek">
              <p:cTn id="32" restart="whenNotActive" fill="hold" evtFilter="cancelBubble" nodeType="interactiveSeq">
                <p:stCondLst>
                  <p:cond evt="onClick" delay="0">
                    <p:tgtEl>
                      <p:spTgt spid="159"/>
                    </p:tgtEl>
                  </p:cond>
                </p:stCondLst>
                <p:endSync evt="end" delay="0">
                  <p:rtn val="all"/>
                </p:endSync>
                <p:childTnLst>
                  <p:par>
                    <p:cTn id="33" fill="hold">
                      <p:stCondLst>
                        <p:cond delay="0"/>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nextCondLst>
                <p:cond evt="onClick" delay="0">
                  <p:tgtEl>
                    <p:spTgt spid="159"/>
                  </p:tgtEl>
                </p:cond>
              </p:nextCondLst>
            </p:seq>
            <p:seq concurrent="1" nextAc="seek">
              <p:cTn id="37" restart="whenNotActive" fill="hold" evtFilter="cancelBubble" nodeType="interactiveSeq">
                <p:stCondLst>
                  <p:cond evt="onClick" delay="0">
                    <p:tgtEl>
                      <p:spTgt spid="158"/>
                    </p:tgtEl>
                  </p:cond>
                </p:stCondLst>
                <p:endSync evt="end" delay="0">
                  <p:rtn val="all"/>
                </p:endSync>
                <p:childTnLst>
                  <p:par>
                    <p:cTn id="38" fill="hold">
                      <p:stCondLst>
                        <p:cond delay="0"/>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nextCondLst>
                <p:cond evt="onClick" delay="0">
                  <p:tgtEl>
                    <p:spTgt spid="158"/>
                  </p:tgtEl>
                </p:cond>
              </p:nextCondLst>
            </p:seq>
            <p:seq concurrent="1" nextAc="seek">
              <p:cTn id="42" restart="whenNotActive" fill="hold" evtFilter="cancelBubble" nodeType="interactiveSeq">
                <p:stCondLst>
                  <p:cond evt="onClick" delay="0">
                    <p:tgtEl>
                      <p:spTgt spid="157"/>
                    </p:tgtEl>
                  </p:cond>
                </p:stCondLst>
                <p:endSync evt="end" delay="0">
                  <p:rtn val="all"/>
                </p:endSync>
                <p:childTnLst>
                  <p:par>
                    <p:cTn id="43" fill="hold">
                      <p:stCondLst>
                        <p:cond delay="0"/>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nextCondLst>
                <p:cond evt="onClick" delay="0">
                  <p:tgtEl>
                    <p:spTgt spid="15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0C2C-5E72-1767-BEA4-5AA8494F7815}"/>
            </a:ext>
          </a:extLst>
        </p:cNvPr>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1D5DA90B-7C3F-F858-F6C0-0647B596726C}"/>
              </a:ext>
            </a:extLst>
          </p:cNvPr>
          <p:cNvSpPr/>
          <p:nvPr/>
        </p:nvSpPr>
        <p:spPr>
          <a:xfrm rot="5400000">
            <a:off x="5053811" y="3442838"/>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2" name="Title 1">
            <a:extLst>
              <a:ext uri="{FF2B5EF4-FFF2-40B4-BE49-F238E27FC236}">
                <a16:creationId xmlns:a16="http://schemas.microsoft.com/office/drawing/2014/main" id="{F083B932-E70C-8B69-33ED-0FA7B99B962A}"/>
              </a:ext>
            </a:extLst>
          </p:cNvPr>
          <p:cNvSpPr>
            <a:spLocks noGrp="1"/>
          </p:cNvSpPr>
          <p:nvPr>
            <p:ph type="title"/>
          </p:nvPr>
        </p:nvSpPr>
        <p:spPr>
          <a:xfrm>
            <a:off x="3826421" y="21827"/>
            <a:ext cx="5445919" cy="1001438"/>
          </a:xfrm>
        </p:spPr>
        <p:txBody>
          <a:bodyPr>
            <a:normAutofit/>
          </a:bodyPr>
          <a:lstStyle/>
          <a:p>
            <a:pPr algn="l"/>
            <a:r>
              <a:rPr lang="en-US" sz="4800" b="1" dirty="0">
                <a:solidFill>
                  <a:srgbClr val="FF0000"/>
                </a:solidFill>
              </a:rPr>
              <a:t>Table of contents</a:t>
            </a:r>
            <a:endParaRPr lang="ar-EG" sz="4800" b="1" dirty="0">
              <a:solidFill>
                <a:srgbClr val="FF0000"/>
              </a:solidFill>
            </a:endParaRPr>
          </a:p>
        </p:txBody>
      </p:sp>
      <p:sp>
        <p:nvSpPr>
          <p:cNvPr id="4" name="Slide Number Placeholder 3">
            <a:extLst>
              <a:ext uri="{FF2B5EF4-FFF2-40B4-BE49-F238E27FC236}">
                <a16:creationId xmlns:a16="http://schemas.microsoft.com/office/drawing/2014/main" id="{57C89DD8-3390-6DF3-1580-1A623D124771}"/>
              </a:ext>
            </a:extLst>
          </p:cNvPr>
          <p:cNvSpPr>
            <a:spLocks noGrp="1"/>
          </p:cNvSpPr>
          <p:nvPr>
            <p:ph type="sldNum" sz="quarter" idx="12"/>
          </p:nvPr>
        </p:nvSpPr>
        <p:spPr>
          <a:xfrm>
            <a:off x="9220200" y="6096000"/>
            <a:ext cx="819150" cy="625476"/>
          </a:xfrm>
        </p:spPr>
        <p:txBody>
          <a:bodyPr/>
          <a:lstStyle/>
          <a:p>
            <a:fld id="{B6F15528-21DE-4FAA-801E-634DDDAF4B2B}" type="slidenum">
              <a:rPr lang="en-US" smtClean="0"/>
              <a:pPr/>
              <a:t>9</a:t>
            </a:fld>
            <a:endParaRPr lang="en-US" dirty="0"/>
          </a:p>
        </p:txBody>
      </p:sp>
      <p:sp>
        <p:nvSpPr>
          <p:cNvPr id="12" name="Rectangle 11">
            <a:extLst>
              <a:ext uri="{FF2B5EF4-FFF2-40B4-BE49-F238E27FC236}">
                <a16:creationId xmlns:a16="http://schemas.microsoft.com/office/drawing/2014/main" id="{786165F1-F60F-75DD-7D25-8E58CF5013A4}"/>
              </a:ext>
            </a:extLst>
          </p:cNvPr>
          <p:cNvSpPr/>
          <p:nvPr/>
        </p:nvSpPr>
        <p:spPr>
          <a:xfrm>
            <a:off x="1752600" y="1700041"/>
            <a:ext cx="10191750" cy="446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defRPr/>
            </a:pPr>
            <a:r>
              <a:rPr lang="en-US" sz="2800" dirty="0">
                <a:solidFill>
                  <a:schemeClr val="tx1"/>
                </a:solidFill>
              </a:rPr>
              <a:t>1- Introduction</a:t>
            </a:r>
          </a:p>
          <a:p>
            <a:pPr>
              <a:defRPr/>
            </a:pPr>
            <a:r>
              <a:rPr lang="en-US" sz="2800" dirty="0">
                <a:solidFill>
                  <a:schemeClr val="tx1"/>
                </a:solidFill>
              </a:rPr>
              <a:t>2-problem statement and objective</a:t>
            </a:r>
          </a:p>
          <a:p>
            <a:pPr>
              <a:defRPr/>
            </a:pPr>
            <a:r>
              <a:rPr lang="en-US" sz="2800" dirty="0">
                <a:solidFill>
                  <a:schemeClr val="tx1"/>
                </a:solidFill>
              </a:rPr>
              <a:t>3- Project Flow Diagram</a:t>
            </a:r>
          </a:p>
          <a:p>
            <a:pPr>
              <a:defRPr/>
            </a:pPr>
            <a:r>
              <a:rPr lang="en-US" sz="2800" dirty="0">
                <a:solidFill>
                  <a:srgbClr val="0070C0"/>
                </a:solidFill>
              </a:rPr>
              <a:t>4-Related Work</a:t>
            </a:r>
          </a:p>
          <a:p>
            <a:pPr>
              <a:defRPr/>
            </a:pPr>
            <a:r>
              <a:rPr lang="en-US" sz="2800" dirty="0">
                <a:solidFill>
                  <a:schemeClr val="tx1"/>
                </a:solidFill>
              </a:rPr>
              <a:t>5- Face Detection</a:t>
            </a:r>
          </a:p>
          <a:p>
            <a:pPr>
              <a:defRPr/>
            </a:pPr>
            <a:r>
              <a:rPr lang="en-US" sz="2800" dirty="0">
                <a:solidFill>
                  <a:schemeClr val="tx1"/>
                </a:solidFill>
              </a:rPr>
              <a:t>6- Face Recognition</a:t>
            </a:r>
          </a:p>
          <a:p>
            <a:pPr>
              <a:defRPr/>
            </a:pPr>
            <a:r>
              <a:rPr lang="en-US" sz="2800" dirty="0">
                <a:solidFill>
                  <a:schemeClr val="tx1"/>
                </a:solidFill>
              </a:rPr>
              <a:t>7- Database</a:t>
            </a:r>
          </a:p>
          <a:p>
            <a:pPr>
              <a:defRPr/>
            </a:pPr>
            <a:r>
              <a:rPr lang="en-US" sz="2800" dirty="0">
                <a:solidFill>
                  <a:schemeClr val="tx1"/>
                </a:solidFill>
              </a:rPr>
              <a:t>8- Applications</a:t>
            </a:r>
          </a:p>
          <a:p>
            <a:pPr>
              <a:defRPr/>
            </a:pPr>
            <a:r>
              <a:rPr lang="en-US" sz="2800" dirty="0">
                <a:solidFill>
                  <a:schemeClr val="tx1"/>
                </a:solidFill>
              </a:rPr>
              <a:t>9- Conclusion</a:t>
            </a:r>
          </a:p>
          <a:p>
            <a:pPr>
              <a:defRPr/>
            </a:pPr>
            <a:r>
              <a:rPr lang="en-US" sz="2800" dirty="0">
                <a:solidFill>
                  <a:schemeClr val="tx1"/>
                </a:solidFill>
              </a:rPr>
              <a:t>10- References</a:t>
            </a:r>
          </a:p>
          <a:p>
            <a:pPr>
              <a:defRPr/>
            </a:pPr>
            <a:r>
              <a:rPr lang="en-US" sz="2800" dirty="0">
                <a:solidFill>
                  <a:schemeClr val="tx1"/>
                </a:solidFill>
              </a:rPr>
              <a:t>11-Future Work</a:t>
            </a:r>
          </a:p>
          <a:p>
            <a:pPr>
              <a:defRPr/>
            </a:pPr>
            <a:r>
              <a:rPr lang="en-US" sz="2800" dirty="0">
                <a:solidFill>
                  <a:schemeClr val="tx1"/>
                </a:solidFill>
              </a:rPr>
              <a:t>12- Time plan</a:t>
            </a:r>
          </a:p>
          <a:p>
            <a:pPr>
              <a:defRPr/>
            </a:pPr>
            <a:endParaRPr lang="en-US" sz="2800" dirty="0">
              <a:solidFill>
                <a:schemeClr val="tx1"/>
              </a:solidFill>
            </a:endParaRPr>
          </a:p>
        </p:txBody>
      </p:sp>
      <p:sp>
        <p:nvSpPr>
          <p:cNvPr id="9" name="Rectangle 8">
            <a:extLst>
              <a:ext uri="{FF2B5EF4-FFF2-40B4-BE49-F238E27FC236}">
                <a16:creationId xmlns:a16="http://schemas.microsoft.com/office/drawing/2014/main" id="{F187096A-4CE3-9845-3346-7796AE7C7C36}"/>
              </a:ext>
            </a:extLst>
          </p:cNvPr>
          <p:cNvSpPr/>
          <p:nvPr/>
        </p:nvSpPr>
        <p:spPr>
          <a:xfrm>
            <a:off x="2362200" y="2514600"/>
            <a:ext cx="14478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Isosceles Triangle 12">
            <a:extLst>
              <a:ext uri="{FF2B5EF4-FFF2-40B4-BE49-F238E27FC236}">
                <a16:creationId xmlns:a16="http://schemas.microsoft.com/office/drawing/2014/main" id="{8A4E5A54-2568-429A-E394-275DFBFE6719}"/>
              </a:ext>
            </a:extLst>
          </p:cNvPr>
          <p:cNvSpPr/>
          <p:nvPr/>
        </p:nvSpPr>
        <p:spPr>
          <a:xfrm rot="5400000">
            <a:off x="4711763" y="3009330"/>
            <a:ext cx="150692" cy="22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a:p>
        </p:txBody>
      </p:sp>
      <p:sp>
        <p:nvSpPr>
          <p:cNvPr id="15" name="TextBox 14">
            <a:extLst>
              <a:ext uri="{FF2B5EF4-FFF2-40B4-BE49-F238E27FC236}">
                <a16:creationId xmlns:a16="http://schemas.microsoft.com/office/drawing/2014/main" id="{BE31FB17-5FCA-4346-E2F0-B05505B58068}"/>
              </a:ext>
            </a:extLst>
          </p:cNvPr>
          <p:cNvSpPr txBox="1"/>
          <p:nvPr/>
        </p:nvSpPr>
        <p:spPr>
          <a:xfrm>
            <a:off x="2208755" y="3838982"/>
            <a:ext cx="4928675"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6.1- Definition.</a:t>
            </a:r>
          </a:p>
          <a:p>
            <a:pPr>
              <a:defRPr/>
            </a:pPr>
            <a:r>
              <a:rPr lang="en-US" dirty="0">
                <a:latin typeface="Amasis MT Pro Medium" panose="02040604050005020304" pitchFamily="18" charset="0"/>
              </a:rPr>
              <a:t>   6.2-Face Recognition History.</a:t>
            </a:r>
          </a:p>
          <a:p>
            <a:pPr lvl="0">
              <a:defRPr/>
            </a:pPr>
            <a:r>
              <a:rPr lang="en-US" dirty="0">
                <a:latin typeface="Amasis MT Pro Medium" panose="02040604050005020304" pitchFamily="18" charset="0"/>
              </a:rPr>
              <a:t>   6.3- Comparison between different          algorithms.</a:t>
            </a:r>
          </a:p>
          <a:p>
            <a:pPr lvl="0">
              <a:defRPr/>
            </a:pPr>
            <a:r>
              <a:rPr lang="en-US" dirty="0">
                <a:latin typeface="Amasis MT Pro Medium" panose="02040604050005020304" pitchFamily="18" charset="0"/>
              </a:rPr>
              <a:t>    6.4-  FaceNet Algorithm.</a:t>
            </a:r>
          </a:p>
          <a:p>
            <a:pPr lvl="0">
              <a:defRPr/>
            </a:pPr>
            <a:r>
              <a:rPr lang="en-US" dirty="0">
                <a:latin typeface="Amasis MT Pro Medium" panose="02040604050005020304" pitchFamily="18" charset="0"/>
              </a:rPr>
              <a:t>    6.5- FaceNet Architecture.</a:t>
            </a:r>
          </a:p>
        </p:txBody>
      </p:sp>
      <p:sp>
        <p:nvSpPr>
          <p:cNvPr id="10" name="TextBox 9">
            <a:extLst>
              <a:ext uri="{FF2B5EF4-FFF2-40B4-BE49-F238E27FC236}">
                <a16:creationId xmlns:a16="http://schemas.microsoft.com/office/drawing/2014/main" id="{A6D9DBC8-BE88-CA0B-DDBA-CE0E0EE1FCBA}"/>
              </a:ext>
            </a:extLst>
          </p:cNvPr>
          <p:cNvSpPr txBox="1"/>
          <p:nvPr/>
        </p:nvSpPr>
        <p:spPr>
          <a:xfrm>
            <a:off x="-213800" y="3423730"/>
            <a:ext cx="5151999" cy="1754326"/>
          </a:xfrm>
          <a:prstGeom prst="rect">
            <a:avLst/>
          </a:prstGeom>
          <a:solidFill>
            <a:schemeClr val="bg2">
              <a:lumMod val="90000"/>
            </a:schemeClr>
          </a:solidFill>
          <a:ln>
            <a:solidFill>
              <a:schemeClr val="tx1"/>
            </a:solidFill>
          </a:ln>
        </p:spPr>
        <p:txBody>
          <a:bodyPr wrap="square" rtlCol="1">
            <a:spAutoFit/>
          </a:bodyPr>
          <a:lstStyle/>
          <a:p>
            <a:pPr lvl="0">
              <a:defRPr/>
            </a:pPr>
            <a:r>
              <a:rPr lang="en-US" sz="1600" dirty="0">
                <a:latin typeface="Amasis MT Pro Medium" panose="02040604050005020304" pitchFamily="18" charset="0"/>
              </a:rPr>
              <a:t>    </a:t>
            </a:r>
            <a:r>
              <a:rPr lang="en-US" dirty="0">
                <a:latin typeface="Amasis MT Pro Medium" panose="02040604050005020304" pitchFamily="18" charset="0"/>
              </a:rPr>
              <a:t>5.1- Definition and work technic.</a:t>
            </a:r>
          </a:p>
          <a:p>
            <a:pPr lvl="0">
              <a:defRPr/>
            </a:pPr>
            <a:r>
              <a:rPr lang="en-US" dirty="0">
                <a:latin typeface="Amasis MT Pro Medium" panose="02040604050005020304" pitchFamily="18" charset="0"/>
              </a:rPr>
              <a:t>    5.2- Techniques Methods in Faces Detection.</a:t>
            </a:r>
          </a:p>
          <a:p>
            <a:pPr lvl="0">
              <a:defRPr/>
            </a:pPr>
            <a:r>
              <a:rPr lang="en-US" dirty="0">
                <a:latin typeface="Amasis MT Pro Medium" panose="02040604050005020304" pitchFamily="18" charset="0"/>
              </a:rPr>
              <a:t>    5.3- YOLO algorithm and benefits of using it.</a:t>
            </a:r>
          </a:p>
          <a:p>
            <a:pPr lvl="0">
              <a:defRPr/>
            </a:pPr>
            <a:r>
              <a:rPr lang="en-US" dirty="0">
                <a:latin typeface="Amasis MT Pro Medium" panose="02040604050005020304" pitchFamily="18" charset="0"/>
              </a:rPr>
              <a:t>    5.4-  YOLOv11compared with other versions.</a:t>
            </a:r>
          </a:p>
          <a:p>
            <a:pPr lvl="0">
              <a:defRPr/>
            </a:pPr>
            <a:r>
              <a:rPr lang="en-US" dirty="0">
                <a:latin typeface="Amasis MT Pro Medium" panose="02040604050005020304" pitchFamily="18" charset="0"/>
              </a:rPr>
              <a:t>    5.5- YOLO11 Architecture. </a:t>
            </a:r>
          </a:p>
          <a:p>
            <a:pPr lvl="0">
              <a:defRPr/>
            </a:pPr>
            <a:r>
              <a:rPr lang="en-US" dirty="0">
                <a:latin typeface="Amasis MT Pro Medium" panose="02040604050005020304" pitchFamily="18" charset="0"/>
              </a:rPr>
              <a:t>    5.6- Results.</a:t>
            </a:r>
          </a:p>
        </p:txBody>
      </p:sp>
      <p:sp>
        <p:nvSpPr>
          <p:cNvPr id="3" name="Arrow: Left 2">
            <a:extLst>
              <a:ext uri="{FF2B5EF4-FFF2-40B4-BE49-F238E27FC236}">
                <a16:creationId xmlns:a16="http://schemas.microsoft.com/office/drawing/2014/main" id="{3CD10307-514C-A0B0-90D5-1F40E0388572}"/>
              </a:ext>
            </a:extLst>
          </p:cNvPr>
          <p:cNvSpPr/>
          <p:nvPr/>
        </p:nvSpPr>
        <p:spPr>
          <a:xfrm>
            <a:off x="4495790" y="2474402"/>
            <a:ext cx="810670" cy="457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8046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3"/>
                    </p:tgtEl>
                  </p:cond>
                </p:stCondLst>
                <p:endSync evt="end" delay="0">
                  <p:rtn val="all"/>
                </p:endSync>
                <p:childTnLst>
                  <p:par>
                    <p:cTn id="11" fill="hold">
                      <p:stCondLst>
                        <p:cond delay="0"/>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9" restart="whenNotActive" fill="hold" evtFilter="cancelBubble" nodeType="interactiveSeq">
                <p:stCondLst>
                  <p:cond evt="onClick" delay="0">
                    <p:tgtEl>
                      <p:spTgt spid="14"/>
                    </p:tgtEl>
                  </p:cond>
                </p:stCondLst>
                <p:endSync evt="end" delay="0">
                  <p:rtn val="all"/>
                </p:endSync>
                <p:childTnLst>
                  <p:par>
                    <p:cTn id="20" fill="hold">
                      <p:stCondLst>
                        <p:cond delay="0"/>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5" grpId="0" animBg="1"/>
      <p:bldP spid="15" grpId="1" animBg="1"/>
      <p:bldP spid="10" grpId="0" animBg="1"/>
      <p:bldP spid="10" grpId="1"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2026</TotalTime>
  <Words>5290</Words>
  <Application>Microsoft Office PowerPoint</Application>
  <PresentationFormat>Widescreen</PresentationFormat>
  <Paragraphs>621</Paragraphs>
  <Slides>63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Amasis MT Pro Medium</vt:lpstr>
      <vt:lpstr>Arial</vt:lpstr>
      <vt:lpstr>Calibri</vt:lpstr>
      <vt:lpstr>Calibri Light</vt:lpstr>
      <vt:lpstr>Wingdings</vt:lpstr>
      <vt:lpstr>Office Theme</vt:lpstr>
      <vt:lpstr>PowerPoint Presentation</vt:lpstr>
      <vt:lpstr>PowerPoint Presentation</vt:lpstr>
      <vt:lpstr>Table of contents</vt:lpstr>
      <vt:lpstr>PowerPoint Presentation</vt:lpstr>
      <vt:lpstr>Table of contents</vt:lpstr>
      <vt:lpstr>PowerPoint Presentation</vt:lpstr>
      <vt:lpstr>Table of contents</vt:lpstr>
      <vt:lpstr>PowerPoint Presentation</vt:lpstr>
      <vt:lpstr>Table of contents</vt:lpstr>
      <vt:lpstr>Related Work</vt:lpstr>
      <vt:lpstr>Table of contents</vt:lpstr>
      <vt:lpstr>PowerPoint Presentation</vt:lpstr>
      <vt:lpstr>Face Detection </vt:lpstr>
      <vt:lpstr>Techniques Methods in Face Detection :   </vt:lpstr>
      <vt:lpstr> YOLO Algorithm </vt:lpstr>
      <vt:lpstr>The comparison between different algorithms of Face Detection</vt:lpstr>
      <vt:lpstr>The benefits of using version ( YOLOv11)  (YOLOv11 is the latest version in the YOLO series, offering significant enhancements and improvements over previous versions.) </vt:lpstr>
      <vt:lpstr>YOLO11 Architecture   </vt:lpstr>
      <vt:lpstr>Results</vt:lpstr>
      <vt:lpstr>Results</vt:lpstr>
      <vt:lpstr>Table of contents</vt:lpstr>
      <vt:lpstr>Face </vt:lpstr>
      <vt:lpstr>Definition: Face Recognition : is the process of identifying or verifying a person’s identity using their facial features </vt:lpstr>
      <vt:lpstr>Face Recognition History </vt:lpstr>
      <vt:lpstr>The comparison between different algorithms of Face Recognition </vt:lpstr>
      <vt:lpstr> FaceNet  </vt:lpstr>
      <vt:lpstr>FaceNet Architecture (end-to-end learning) </vt:lpstr>
      <vt:lpstr>     Deep Architecture Layers </vt:lpstr>
      <vt:lpstr>     Deep Architecture Layers Cont. </vt:lpstr>
      <vt:lpstr>   L2 Normalization </vt:lpstr>
      <vt:lpstr>   Embedding </vt:lpstr>
      <vt:lpstr>   Triplet Loss Function </vt:lpstr>
      <vt:lpstr>Table of contents</vt:lpstr>
      <vt:lpstr>PowerPoint Presentation</vt:lpstr>
      <vt:lpstr>Table of contents</vt:lpstr>
      <vt:lpstr>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of contents</vt:lpstr>
      <vt:lpstr> Conclusion</vt:lpstr>
      <vt:lpstr> References</vt:lpstr>
      <vt:lpstr>Future 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alfath</dc:creator>
  <cp:lastModifiedBy>Mohamed Salah</cp:lastModifiedBy>
  <cp:revision>79</cp:revision>
  <dcterms:created xsi:type="dcterms:W3CDTF">2006-08-16T00:00:00Z</dcterms:created>
  <dcterms:modified xsi:type="dcterms:W3CDTF">2024-12-14T12:46:38Z</dcterms:modified>
</cp:coreProperties>
</file>